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998" r:id="rId2"/>
    <p:sldId id="3040" r:id="rId3"/>
    <p:sldId id="3031" r:id="rId4"/>
    <p:sldId id="3037" r:id="rId5"/>
    <p:sldId id="3030" r:id="rId6"/>
    <p:sldId id="3046" r:id="rId7"/>
    <p:sldId id="3048" r:id="rId8"/>
    <p:sldId id="3022" r:id="rId9"/>
    <p:sldId id="3027" r:id="rId1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9B9329-DC20-4A6E-8F68-E29486EE9D89}">
          <p14:sldIdLst>
            <p14:sldId id="2998"/>
            <p14:sldId id="3040"/>
            <p14:sldId id="3031"/>
            <p14:sldId id="3037"/>
            <p14:sldId id="3030"/>
            <p14:sldId id="3046"/>
            <p14:sldId id="3048"/>
            <p14:sldId id="3022"/>
            <p14:sldId id="30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C54"/>
    <a:srgbClr val="18FC43"/>
    <a:srgbClr val="15FF7F"/>
    <a:srgbClr val="00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434" autoAdjust="0"/>
  </p:normalViewPr>
  <p:slideViewPr>
    <p:cSldViewPr>
      <p:cViewPr>
        <p:scale>
          <a:sx n="103" d="100"/>
          <a:sy n="103" d="100"/>
        </p:scale>
        <p:origin x="-738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D49A3-DE59-4218-8369-53D2D0A4848F}" type="doc">
      <dgm:prSet loTypeId="urn:microsoft.com/office/officeart/2005/8/layout/radial5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2AE6C94-D7C2-4404-BD93-E2675A689E37}">
      <dgm:prSet phldrT="[Text]"/>
      <dgm:spPr>
        <a:xfrm>
          <a:off x="2930743" y="1802983"/>
          <a:ext cx="1286072" cy="1286072"/>
        </a:xfrm>
        <a:prstGeom prst="ellipse">
          <a:avLst/>
        </a:prstGeom>
        <a:solidFill>
          <a:srgbClr val="70AD47">
            <a:lumMod val="75000"/>
            <a:alpha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Akhuwat</a:t>
          </a:r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– Interest-free </a:t>
          </a:r>
          <a:r>
            <a:rPr lang="en-US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Agri</a:t>
          </a:r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Loans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66AB2C4-9C90-41B8-B8C6-73AEC336EEF1}" type="parTrans" cxnId="{BE2AAFF2-4275-4495-8079-8B5CA66F99F9}">
      <dgm:prSet/>
      <dgm:spPr/>
      <dgm:t>
        <a:bodyPr/>
        <a:lstStyle/>
        <a:p>
          <a:pPr algn="ctr"/>
          <a:endParaRPr lang="en-US">
            <a:solidFill>
              <a:sysClr val="windowText" lastClr="000000"/>
            </a:solidFill>
          </a:endParaRPr>
        </a:p>
      </dgm:t>
    </dgm:pt>
    <dgm:pt modelId="{81F5885F-CEAE-4DEB-987E-9A88B365BD03}" type="sibTrans" cxnId="{BE2AAFF2-4275-4495-8079-8B5CA66F99F9}">
      <dgm:prSet/>
      <dgm:spPr/>
      <dgm:t>
        <a:bodyPr/>
        <a:lstStyle/>
        <a:p>
          <a:pPr algn="ctr"/>
          <a:endParaRPr lang="en-US">
            <a:solidFill>
              <a:sysClr val="windowText" lastClr="000000"/>
            </a:solidFill>
          </a:endParaRPr>
        </a:p>
      </dgm:t>
    </dgm:pt>
    <dgm:pt modelId="{8D120FA4-EC84-4FF8-B1B5-1BA9C3A10417}">
      <dgm:prSet phldrT="[Text]"/>
      <dgm:spPr>
        <a:xfrm>
          <a:off x="2930743" y="2779"/>
          <a:ext cx="1286072" cy="1286072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Interest free </a:t>
          </a:r>
          <a:r>
            <a:rPr lang="en-US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Loan (Financial Inclusion)</a:t>
          </a:r>
          <a:endParaRPr lang="en-US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5FE59A7-5C19-49A1-87C1-CB97B057F11E}" type="parTrans" cxnId="{466036F8-50ED-4DAB-8FF6-81449B6EE0DF}">
      <dgm:prSet/>
      <dgm:spPr>
        <a:xfrm rot="16200000">
          <a:off x="3437534" y="1334997"/>
          <a:ext cx="272490" cy="437264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14538BB-C84A-4C77-9231-328965ABE33E}" type="sibTrans" cxnId="{466036F8-50ED-4DAB-8FF6-81449B6EE0DF}">
      <dgm:prSet/>
      <dgm:spPr/>
      <dgm:t>
        <a:bodyPr/>
        <a:lstStyle/>
        <a:p>
          <a:pPr algn="ctr"/>
          <a:endParaRPr lang="en-US">
            <a:solidFill>
              <a:sysClr val="windowText" lastClr="000000"/>
            </a:solidFill>
          </a:endParaRPr>
        </a:p>
      </dgm:t>
    </dgm:pt>
    <dgm:pt modelId="{FE0AB0C5-D06C-43E0-B60B-C30D026E5686}">
      <dgm:prSet phldrT="[Text]"/>
      <dgm:spPr>
        <a:xfrm>
          <a:off x="4489766" y="902881"/>
          <a:ext cx="1286072" cy="1286072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-8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Digital Inclusion</a:t>
          </a:r>
        </a:p>
      </dgm:t>
    </dgm:pt>
    <dgm:pt modelId="{A3D1C348-28C8-4EB5-87C3-DC0F9C336E5A}" type="parTrans" cxnId="{6309F291-32C2-4B5B-AB86-CACE32977ADB}">
      <dgm:prSet/>
      <dgm:spPr>
        <a:xfrm rot="19800000">
          <a:off x="4210367" y="1781192"/>
          <a:ext cx="272490" cy="437264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75974"/>
            <a:satOff val="-3035"/>
            <a:lumOff val="7038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8A15DB6-2407-4511-B8FE-735DBA249D77}" type="sibTrans" cxnId="{6309F291-32C2-4B5B-AB86-CACE32977ADB}">
      <dgm:prSet/>
      <dgm:spPr/>
      <dgm:t>
        <a:bodyPr/>
        <a:lstStyle/>
        <a:p>
          <a:pPr algn="ctr"/>
          <a:endParaRPr lang="en-US">
            <a:solidFill>
              <a:sysClr val="windowText" lastClr="000000"/>
            </a:solidFill>
          </a:endParaRPr>
        </a:p>
      </dgm:t>
    </dgm:pt>
    <dgm:pt modelId="{604336B9-1251-4E54-AE79-F90D0BC9985D}">
      <dgm:prSet phldrT="[Text]"/>
      <dgm:spPr>
        <a:xfrm>
          <a:off x="1371721" y="2703086"/>
          <a:ext cx="1286072" cy="1286072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-32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Productive Networking</a:t>
          </a:r>
        </a:p>
      </dgm:t>
    </dgm:pt>
    <dgm:pt modelId="{0B087688-0880-4D04-A71E-CEE7CE35A736}" type="parTrans" cxnId="{56004603-9960-4FC2-A2E2-6CEC37B4639D}">
      <dgm:prSet/>
      <dgm:spPr>
        <a:xfrm rot="9000000">
          <a:off x="2664702" y="2673582"/>
          <a:ext cx="272490" cy="437264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303896"/>
            <a:satOff val="-12138"/>
            <a:lumOff val="28153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D25FA401-FFBE-406B-B073-D61BCDE9601D}" type="sibTrans" cxnId="{56004603-9960-4FC2-A2E2-6CEC37B4639D}">
      <dgm:prSet/>
      <dgm:spPr/>
      <dgm:t>
        <a:bodyPr/>
        <a:lstStyle/>
        <a:p>
          <a:pPr algn="ctr"/>
          <a:endParaRPr lang="en-US">
            <a:solidFill>
              <a:sysClr val="windowText" lastClr="000000"/>
            </a:solidFill>
          </a:endParaRPr>
        </a:p>
      </dgm:t>
    </dgm:pt>
    <dgm:pt modelId="{49F0AB77-9767-48F3-AA50-134C76972795}">
      <dgm:prSet phldrT="[Text]"/>
      <dgm:spPr>
        <a:xfrm>
          <a:off x="1371721" y="902881"/>
          <a:ext cx="1286072" cy="1286072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-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Technological Inclusion</a:t>
          </a:r>
        </a:p>
      </dgm:t>
    </dgm:pt>
    <dgm:pt modelId="{5C381074-7EEC-4CDF-BE71-46B0AF26E0DC}" type="parTrans" cxnId="{9220C6CC-3698-4B8A-921D-EDD2DF73852A}">
      <dgm:prSet/>
      <dgm:spPr>
        <a:xfrm rot="12600000">
          <a:off x="2664702" y="1781192"/>
          <a:ext cx="272490" cy="437264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379870"/>
            <a:satOff val="-15173"/>
            <a:lumOff val="35191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DB10B4A-CF9C-4689-8E25-61AC683D8262}" type="sibTrans" cxnId="{9220C6CC-3698-4B8A-921D-EDD2DF73852A}">
      <dgm:prSet/>
      <dgm:spPr/>
      <dgm:t>
        <a:bodyPr/>
        <a:lstStyle/>
        <a:p>
          <a:pPr algn="ctr"/>
          <a:endParaRPr lang="en-US">
            <a:solidFill>
              <a:sysClr val="windowText" lastClr="000000"/>
            </a:solidFill>
          </a:endParaRPr>
        </a:p>
      </dgm:t>
    </dgm:pt>
    <dgm:pt modelId="{AED0D71E-2329-4C1D-AFF8-333915892F52}">
      <dgm:prSet/>
      <dgm:spPr>
        <a:xfrm>
          <a:off x="2930743" y="3603188"/>
          <a:ext cx="1286072" cy="1286072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-24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Skill Enhancement</a:t>
          </a:r>
        </a:p>
      </dgm:t>
    </dgm:pt>
    <dgm:pt modelId="{E5F36AD7-14BF-4359-9A82-9D5EA21D4551}" type="parTrans" cxnId="{AD6FA481-CBBC-45D3-B68B-5790D8E06535}">
      <dgm:prSet/>
      <dgm:spPr>
        <a:xfrm rot="5400000">
          <a:off x="3437534" y="3119777"/>
          <a:ext cx="272490" cy="437264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227922"/>
            <a:satOff val="-9104"/>
            <a:lumOff val="21115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D394498-6DC3-4D77-9F1E-4F2C5133536D}" type="sibTrans" cxnId="{AD6FA481-CBBC-45D3-B68B-5790D8E06535}">
      <dgm:prSet/>
      <dgm:spPr/>
      <dgm:t>
        <a:bodyPr/>
        <a:lstStyle/>
        <a:p>
          <a:pPr algn="ctr"/>
          <a:endParaRPr lang="en-US">
            <a:solidFill>
              <a:sysClr val="windowText" lastClr="000000"/>
            </a:solidFill>
          </a:endParaRPr>
        </a:p>
      </dgm:t>
    </dgm:pt>
    <dgm:pt modelId="{71156DEF-FBCB-4E91-91EA-429BDD325CEB}">
      <dgm:prSet/>
      <dgm:spPr>
        <a:xfrm>
          <a:off x="4489766" y="2703086"/>
          <a:ext cx="1286072" cy="1286072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-16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Social Inclusion</a:t>
          </a:r>
        </a:p>
      </dgm:t>
    </dgm:pt>
    <dgm:pt modelId="{1D3D7B89-210B-4E52-9910-DEDF979DFDF9}" type="parTrans" cxnId="{D4B1D61F-6597-4307-9EA8-784B21B56DAE}">
      <dgm:prSet/>
      <dgm:spPr>
        <a:xfrm rot="1800000">
          <a:off x="4210367" y="2673582"/>
          <a:ext cx="272490" cy="437264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151948"/>
            <a:satOff val="-6069"/>
            <a:lumOff val="14076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3DBCDF0-1A61-4DE6-B66C-F04588988556}" type="sibTrans" cxnId="{D4B1D61F-6597-4307-9EA8-784B21B56DAE}">
      <dgm:prSet/>
      <dgm:spPr/>
      <dgm:t>
        <a:bodyPr/>
        <a:lstStyle/>
        <a:p>
          <a:pPr algn="ctr"/>
          <a:endParaRPr lang="en-US">
            <a:solidFill>
              <a:sysClr val="windowText" lastClr="000000"/>
            </a:solidFill>
          </a:endParaRPr>
        </a:p>
      </dgm:t>
    </dgm:pt>
    <dgm:pt modelId="{F634EBE8-67D2-4B4F-9682-96B15AD6BE45}" type="pres">
      <dgm:prSet presAssocID="{79AD49A3-DE59-4218-8369-53D2D0A48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3D6E24-DDD9-4242-B9DC-C787378A8A51}" type="pres">
      <dgm:prSet presAssocID="{32AE6C94-D7C2-4404-BD93-E2675A689E37}" presName="centerShape" presStyleLbl="node0" presStyleIdx="0" presStyleCnt="1"/>
      <dgm:spPr/>
      <dgm:t>
        <a:bodyPr/>
        <a:lstStyle/>
        <a:p>
          <a:endParaRPr lang="en-US"/>
        </a:p>
      </dgm:t>
    </dgm:pt>
    <dgm:pt modelId="{AA5FF9C6-E4F0-490A-97CB-BE61CF6B2222}" type="pres">
      <dgm:prSet presAssocID="{95FE59A7-5C19-49A1-87C1-CB97B057F11E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94D9BA2-4988-4674-B490-2D4A1272BD1A}" type="pres">
      <dgm:prSet presAssocID="{95FE59A7-5C19-49A1-87C1-CB97B057F11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5E76E49-DB4A-43B4-8DD6-0C98E943E8D1}" type="pres">
      <dgm:prSet presAssocID="{8D120FA4-EC84-4FF8-B1B5-1BA9C3A104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6A861-4350-4408-B5BF-CE467B6BDDD5}" type="pres">
      <dgm:prSet presAssocID="{A3D1C348-28C8-4EB5-87C3-DC0F9C336E5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83D43A85-AF51-41A7-A42C-EB6CD2A1DA99}" type="pres">
      <dgm:prSet presAssocID="{A3D1C348-28C8-4EB5-87C3-DC0F9C336E5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A6F66BC-4287-4BD1-8C32-528F96C261D8}" type="pres">
      <dgm:prSet presAssocID="{FE0AB0C5-D06C-43E0-B60B-C30D026E568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1ED91-07F6-4246-B709-DBC4524EFF5C}" type="pres">
      <dgm:prSet presAssocID="{1D3D7B89-210B-4E52-9910-DEDF979DFDF9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2574A97-871E-4596-8195-336208B35847}" type="pres">
      <dgm:prSet presAssocID="{1D3D7B89-210B-4E52-9910-DEDF979DFDF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2375134-0C7A-4E08-A59C-7277A5E34622}" type="pres">
      <dgm:prSet presAssocID="{71156DEF-FBCB-4E91-91EA-429BDD325CE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D9D2D-24C4-4343-B405-34D53AB863C3}" type="pres">
      <dgm:prSet presAssocID="{E5F36AD7-14BF-4359-9A82-9D5EA21D4551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327DB7F-9402-4067-975E-8E200A5D19C9}" type="pres">
      <dgm:prSet presAssocID="{E5F36AD7-14BF-4359-9A82-9D5EA21D455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8E94AB0-8A41-4F85-AE1B-3DD87BE669BE}" type="pres">
      <dgm:prSet presAssocID="{AED0D71E-2329-4C1D-AFF8-333915892F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A479F-01B6-47A6-846D-B069E97D9D4D}" type="pres">
      <dgm:prSet presAssocID="{0B087688-0880-4D04-A71E-CEE7CE35A73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91E380B-3BDB-42AD-8EFD-6772AA884440}" type="pres">
      <dgm:prSet presAssocID="{0B087688-0880-4D04-A71E-CEE7CE35A73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D223DBE-570F-4E37-8BED-C339097F2ADE}" type="pres">
      <dgm:prSet presAssocID="{604336B9-1251-4E54-AE79-F90D0BC9985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E91A1-3496-49D1-A514-D76E034C82C8}" type="pres">
      <dgm:prSet presAssocID="{5C381074-7EEC-4CDF-BE71-46B0AF26E0D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15F5154-7781-4F1D-99D4-2F193967185C}" type="pres">
      <dgm:prSet presAssocID="{5C381074-7EEC-4CDF-BE71-46B0AF26E0D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D387AA2-FAF4-4CA6-B4A6-E209E4A05762}" type="pres">
      <dgm:prSet presAssocID="{49F0AB77-9767-48F3-AA50-134C7697279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E5948B-F0B5-4827-891A-4876337BD5DF}" type="presOf" srcId="{49F0AB77-9767-48F3-AA50-134C76972795}" destId="{AD387AA2-FAF4-4CA6-B4A6-E209E4A05762}" srcOrd="0" destOrd="0" presId="urn:microsoft.com/office/officeart/2005/8/layout/radial5"/>
    <dgm:cxn modelId="{A68EE727-658D-4B9B-9BB8-ECD31C8742E4}" type="presOf" srcId="{95FE59A7-5C19-49A1-87C1-CB97B057F11E}" destId="{F94D9BA2-4988-4674-B490-2D4A1272BD1A}" srcOrd="1" destOrd="0" presId="urn:microsoft.com/office/officeart/2005/8/layout/radial5"/>
    <dgm:cxn modelId="{FBE9A4CB-5933-4997-A62A-0B94661EC2BD}" type="presOf" srcId="{1D3D7B89-210B-4E52-9910-DEDF979DFDF9}" destId="{F2574A97-871E-4596-8195-336208B35847}" srcOrd="1" destOrd="0" presId="urn:microsoft.com/office/officeart/2005/8/layout/radial5"/>
    <dgm:cxn modelId="{DBAC7F47-AA27-4138-9FB1-A83DB0FDD4CE}" type="presOf" srcId="{A3D1C348-28C8-4EB5-87C3-DC0F9C336E5A}" destId="{83D43A85-AF51-41A7-A42C-EB6CD2A1DA99}" srcOrd="1" destOrd="0" presId="urn:microsoft.com/office/officeart/2005/8/layout/radial5"/>
    <dgm:cxn modelId="{62D7F1D5-BF74-4A61-B2E8-841252F0D23B}" type="presOf" srcId="{604336B9-1251-4E54-AE79-F90D0BC9985D}" destId="{AD223DBE-570F-4E37-8BED-C339097F2ADE}" srcOrd="0" destOrd="0" presId="urn:microsoft.com/office/officeart/2005/8/layout/radial5"/>
    <dgm:cxn modelId="{3B855274-D683-41A7-AD4A-7550431CE636}" type="presOf" srcId="{5C381074-7EEC-4CDF-BE71-46B0AF26E0DC}" destId="{715F5154-7781-4F1D-99D4-2F193967185C}" srcOrd="1" destOrd="0" presId="urn:microsoft.com/office/officeart/2005/8/layout/radial5"/>
    <dgm:cxn modelId="{AD6FA481-CBBC-45D3-B68B-5790D8E06535}" srcId="{32AE6C94-D7C2-4404-BD93-E2675A689E37}" destId="{AED0D71E-2329-4C1D-AFF8-333915892F52}" srcOrd="3" destOrd="0" parTransId="{E5F36AD7-14BF-4359-9A82-9D5EA21D4551}" sibTransId="{1D394498-6DC3-4D77-9F1E-4F2C5133536D}"/>
    <dgm:cxn modelId="{9772105D-CF52-450F-B4F4-DC2B07D04CD8}" type="presOf" srcId="{1D3D7B89-210B-4E52-9910-DEDF979DFDF9}" destId="{4231ED91-07F6-4246-B709-DBC4524EFF5C}" srcOrd="0" destOrd="0" presId="urn:microsoft.com/office/officeart/2005/8/layout/radial5"/>
    <dgm:cxn modelId="{18CA549D-1D18-4B68-A7BB-9D1B07F957A4}" type="presOf" srcId="{FE0AB0C5-D06C-43E0-B60B-C30D026E5686}" destId="{3A6F66BC-4287-4BD1-8C32-528F96C261D8}" srcOrd="0" destOrd="0" presId="urn:microsoft.com/office/officeart/2005/8/layout/radial5"/>
    <dgm:cxn modelId="{BB266F32-8EF2-45FA-8A08-FAE1F5CEC2B1}" type="presOf" srcId="{E5F36AD7-14BF-4359-9A82-9D5EA21D4551}" destId="{D61D9D2D-24C4-4343-B405-34D53AB863C3}" srcOrd="0" destOrd="0" presId="urn:microsoft.com/office/officeart/2005/8/layout/radial5"/>
    <dgm:cxn modelId="{A40B046B-18B1-443C-9B35-BA0093EFC98F}" type="presOf" srcId="{79AD49A3-DE59-4218-8369-53D2D0A4848F}" destId="{F634EBE8-67D2-4B4F-9682-96B15AD6BE45}" srcOrd="0" destOrd="0" presId="urn:microsoft.com/office/officeart/2005/8/layout/radial5"/>
    <dgm:cxn modelId="{BE2AAFF2-4275-4495-8079-8B5CA66F99F9}" srcId="{79AD49A3-DE59-4218-8369-53D2D0A4848F}" destId="{32AE6C94-D7C2-4404-BD93-E2675A689E37}" srcOrd="0" destOrd="0" parTransId="{266AB2C4-9C90-41B8-B8C6-73AEC336EEF1}" sibTransId="{81F5885F-CEAE-4DEB-987E-9A88B365BD03}"/>
    <dgm:cxn modelId="{568A21A5-33E1-4E82-9407-83DC091EC7E6}" type="presOf" srcId="{E5F36AD7-14BF-4359-9A82-9D5EA21D4551}" destId="{2327DB7F-9402-4067-975E-8E200A5D19C9}" srcOrd="1" destOrd="0" presId="urn:microsoft.com/office/officeart/2005/8/layout/radial5"/>
    <dgm:cxn modelId="{9220C6CC-3698-4B8A-921D-EDD2DF73852A}" srcId="{32AE6C94-D7C2-4404-BD93-E2675A689E37}" destId="{49F0AB77-9767-48F3-AA50-134C76972795}" srcOrd="5" destOrd="0" parTransId="{5C381074-7EEC-4CDF-BE71-46B0AF26E0DC}" sibTransId="{5DB10B4A-CF9C-4689-8E25-61AC683D8262}"/>
    <dgm:cxn modelId="{466036F8-50ED-4DAB-8FF6-81449B6EE0DF}" srcId="{32AE6C94-D7C2-4404-BD93-E2675A689E37}" destId="{8D120FA4-EC84-4FF8-B1B5-1BA9C3A10417}" srcOrd="0" destOrd="0" parTransId="{95FE59A7-5C19-49A1-87C1-CB97B057F11E}" sibTransId="{114538BB-C84A-4C77-9231-328965ABE33E}"/>
    <dgm:cxn modelId="{A3947629-C0CF-4A39-AB53-AEFFF5CF0505}" type="presOf" srcId="{0B087688-0880-4D04-A71E-CEE7CE35A736}" destId="{991E380B-3BDB-42AD-8EFD-6772AA884440}" srcOrd="1" destOrd="0" presId="urn:microsoft.com/office/officeart/2005/8/layout/radial5"/>
    <dgm:cxn modelId="{6287555E-C2C4-41AB-BA3E-C653BDD8B25A}" type="presOf" srcId="{0B087688-0880-4D04-A71E-CEE7CE35A736}" destId="{EBAA479F-01B6-47A6-846D-B069E97D9D4D}" srcOrd="0" destOrd="0" presId="urn:microsoft.com/office/officeart/2005/8/layout/radial5"/>
    <dgm:cxn modelId="{439C98A2-3C3D-469B-A4E7-38CC19458A4E}" type="presOf" srcId="{95FE59A7-5C19-49A1-87C1-CB97B057F11E}" destId="{AA5FF9C6-E4F0-490A-97CB-BE61CF6B2222}" srcOrd="0" destOrd="0" presId="urn:microsoft.com/office/officeart/2005/8/layout/radial5"/>
    <dgm:cxn modelId="{56004603-9960-4FC2-A2E2-6CEC37B4639D}" srcId="{32AE6C94-D7C2-4404-BD93-E2675A689E37}" destId="{604336B9-1251-4E54-AE79-F90D0BC9985D}" srcOrd="4" destOrd="0" parTransId="{0B087688-0880-4D04-A71E-CEE7CE35A736}" sibTransId="{D25FA401-FFBE-406B-B073-D61BCDE9601D}"/>
    <dgm:cxn modelId="{D4B1D61F-6597-4307-9EA8-784B21B56DAE}" srcId="{32AE6C94-D7C2-4404-BD93-E2675A689E37}" destId="{71156DEF-FBCB-4E91-91EA-429BDD325CEB}" srcOrd="2" destOrd="0" parTransId="{1D3D7B89-210B-4E52-9910-DEDF979DFDF9}" sibTransId="{23DBCDF0-1A61-4DE6-B66C-F04588988556}"/>
    <dgm:cxn modelId="{9EBE6069-C7C8-46D1-898B-80F59F4F5369}" type="presOf" srcId="{AED0D71E-2329-4C1D-AFF8-333915892F52}" destId="{F8E94AB0-8A41-4F85-AE1B-3DD87BE669BE}" srcOrd="0" destOrd="0" presId="urn:microsoft.com/office/officeart/2005/8/layout/radial5"/>
    <dgm:cxn modelId="{03A59316-A838-4391-B1F9-ECC078A21601}" type="presOf" srcId="{A3D1C348-28C8-4EB5-87C3-DC0F9C336E5A}" destId="{8626A861-4350-4408-B5BF-CE467B6BDDD5}" srcOrd="0" destOrd="0" presId="urn:microsoft.com/office/officeart/2005/8/layout/radial5"/>
    <dgm:cxn modelId="{D2A93CC4-24D2-4E88-9782-60300E484447}" type="presOf" srcId="{71156DEF-FBCB-4E91-91EA-429BDD325CEB}" destId="{42375134-0C7A-4E08-A59C-7277A5E34622}" srcOrd="0" destOrd="0" presId="urn:microsoft.com/office/officeart/2005/8/layout/radial5"/>
    <dgm:cxn modelId="{20E264FC-50B2-45E5-A49B-50E0611C06D5}" type="presOf" srcId="{5C381074-7EEC-4CDF-BE71-46B0AF26E0DC}" destId="{2B6E91A1-3496-49D1-A514-D76E034C82C8}" srcOrd="0" destOrd="0" presId="urn:microsoft.com/office/officeart/2005/8/layout/radial5"/>
    <dgm:cxn modelId="{1916D82E-556A-4527-A90F-AFDDBC0A98F5}" type="presOf" srcId="{32AE6C94-D7C2-4404-BD93-E2675A689E37}" destId="{2A3D6E24-DDD9-4242-B9DC-C787378A8A51}" srcOrd="0" destOrd="0" presId="urn:microsoft.com/office/officeart/2005/8/layout/radial5"/>
    <dgm:cxn modelId="{6309F291-32C2-4B5B-AB86-CACE32977ADB}" srcId="{32AE6C94-D7C2-4404-BD93-E2675A689E37}" destId="{FE0AB0C5-D06C-43E0-B60B-C30D026E5686}" srcOrd="1" destOrd="0" parTransId="{A3D1C348-28C8-4EB5-87C3-DC0F9C336E5A}" sibTransId="{F8A15DB6-2407-4511-B8FE-735DBA249D77}"/>
    <dgm:cxn modelId="{F4E2D001-05C5-4C6A-8B09-2B117DFC45B3}" type="presOf" srcId="{8D120FA4-EC84-4FF8-B1B5-1BA9C3A10417}" destId="{15E76E49-DB4A-43B4-8DD6-0C98E943E8D1}" srcOrd="0" destOrd="0" presId="urn:microsoft.com/office/officeart/2005/8/layout/radial5"/>
    <dgm:cxn modelId="{64C299D9-E7FA-4922-A5A7-8BB6F13E3286}" type="presParOf" srcId="{F634EBE8-67D2-4B4F-9682-96B15AD6BE45}" destId="{2A3D6E24-DDD9-4242-B9DC-C787378A8A51}" srcOrd="0" destOrd="0" presId="urn:microsoft.com/office/officeart/2005/8/layout/radial5"/>
    <dgm:cxn modelId="{A7355727-4E16-42E8-94EE-DFFE1D34FDE3}" type="presParOf" srcId="{F634EBE8-67D2-4B4F-9682-96B15AD6BE45}" destId="{AA5FF9C6-E4F0-490A-97CB-BE61CF6B2222}" srcOrd="1" destOrd="0" presId="urn:microsoft.com/office/officeart/2005/8/layout/radial5"/>
    <dgm:cxn modelId="{2C118C72-24CA-4193-ACDD-BC687F19D327}" type="presParOf" srcId="{AA5FF9C6-E4F0-490A-97CB-BE61CF6B2222}" destId="{F94D9BA2-4988-4674-B490-2D4A1272BD1A}" srcOrd="0" destOrd="0" presId="urn:microsoft.com/office/officeart/2005/8/layout/radial5"/>
    <dgm:cxn modelId="{7568A22B-A527-4D8C-B428-4DC358F81081}" type="presParOf" srcId="{F634EBE8-67D2-4B4F-9682-96B15AD6BE45}" destId="{15E76E49-DB4A-43B4-8DD6-0C98E943E8D1}" srcOrd="2" destOrd="0" presId="urn:microsoft.com/office/officeart/2005/8/layout/radial5"/>
    <dgm:cxn modelId="{040B93DA-3DAD-4CC3-831C-D5A921FF4555}" type="presParOf" srcId="{F634EBE8-67D2-4B4F-9682-96B15AD6BE45}" destId="{8626A861-4350-4408-B5BF-CE467B6BDDD5}" srcOrd="3" destOrd="0" presId="urn:microsoft.com/office/officeart/2005/8/layout/radial5"/>
    <dgm:cxn modelId="{1BD08C20-5474-4719-85FC-93772943A72E}" type="presParOf" srcId="{8626A861-4350-4408-B5BF-CE467B6BDDD5}" destId="{83D43A85-AF51-41A7-A42C-EB6CD2A1DA99}" srcOrd="0" destOrd="0" presId="urn:microsoft.com/office/officeart/2005/8/layout/radial5"/>
    <dgm:cxn modelId="{0C15B9B3-A0CA-4E68-8038-CCFAB3C0F005}" type="presParOf" srcId="{F634EBE8-67D2-4B4F-9682-96B15AD6BE45}" destId="{3A6F66BC-4287-4BD1-8C32-528F96C261D8}" srcOrd="4" destOrd="0" presId="urn:microsoft.com/office/officeart/2005/8/layout/radial5"/>
    <dgm:cxn modelId="{DDECE9D3-284F-45F3-A087-3EFB9F7CDAF9}" type="presParOf" srcId="{F634EBE8-67D2-4B4F-9682-96B15AD6BE45}" destId="{4231ED91-07F6-4246-B709-DBC4524EFF5C}" srcOrd="5" destOrd="0" presId="urn:microsoft.com/office/officeart/2005/8/layout/radial5"/>
    <dgm:cxn modelId="{4A35BEA2-5F13-482F-8294-F4E752E9D4CD}" type="presParOf" srcId="{4231ED91-07F6-4246-B709-DBC4524EFF5C}" destId="{F2574A97-871E-4596-8195-336208B35847}" srcOrd="0" destOrd="0" presId="urn:microsoft.com/office/officeart/2005/8/layout/radial5"/>
    <dgm:cxn modelId="{F2DB8426-EC40-40C3-8ECF-411776AC56EC}" type="presParOf" srcId="{F634EBE8-67D2-4B4F-9682-96B15AD6BE45}" destId="{42375134-0C7A-4E08-A59C-7277A5E34622}" srcOrd="6" destOrd="0" presId="urn:microsoft.com/office/officeart/2005/8/layout/radial5"/>
    <dgm:cxn modelId="{D91B973E-50BE-4800-9766-7349CC1012EF}" type="presParOf" srcId="{F634EBE8-67D2-4B4F-9682-96B15AD6BE45}" destId="{D61D9D2D-24C4-4343-B405-34D53AB863C3}" srcOrd="7" destOrd="0" presId="urn:microsoft.com/office/officeart/2005/8/layout/radial5"/>
    <dgm:cxn modelId="{355C0110-7EC7-4F4F-AEE4-D5C4C4DE516F}" type="presParOf" srcId="{D61D9D2D-24C4-4343-B405-34D53AB863C3}" destId="{2327DB7F-9402-4067-975E-8E200A5D19C9}" srcOrd="0" destOrd="0" presId="urn:microsoft.com/office/officeart/2005/8/layout/radial5"/>
    <dgm:cxn modelId="{3B4495BE-089B-4357-AD3E-9A8B1448ADF2}" type="presParOf" srcId="{F634EBE8-67D2-4B4F-9682-96B15AD6BE45}" destId="{F8E94AB0-8A41-4F85-AE1B-3DD87BE669BE}" srcOrd="8" destOrd="0" presId="urn:microsoft.com/office/officeart/2005/8/layout/radial5"/>
    <dgm:cxn modelId="{C18357FC-D9D7-438F-8A86-1AF92B0E4057}" type="presParOf" srcId="{F634EBE8-67D2-4B4F-9682-96B15AD6BE45}" destId="{EBAA479F-01B6-47A6-846D-B069E97D9D4D}" srcOrd="9" destOrd="0" presId="urn:microsoft.com/office/officeart/2005/8/layout/radial5"/>
    <dgm:cxn modelId="{0E5B2BD3-7A38-4B7A-B5CE-1CE424CE3DE2}" type="presParOf" srcId="{EBAA479F-01B6-47A6-846D-B069E97D9D4D}" destId="{991E380B-3BDB-42AD-8EFD-6772AA884440}" srcOrd="0" destOrd="0" presId="urn:microsoft.com/office/officeart/2005/8/layout/radial5"/>
    <dgm:cxn modelId="{10DCEACC-A1B2-4312-A65D-D7D8A8441493}" type="presParOf" srcId="{F634EBE8-67D2-4B4F-9682-96B15AD6BE45}" destId="{AD223DBE-570F-4E37-8BED-C339097F2ADE}" srcOrd="10" destOrd="0" presId="urn:microsoft.com/office/officeart/2005/8/layout/radial5"/>
    <dgm:cxn modelId="{491085B5-47D4-4E47-A2B6-1720E962BE60}" type="presParOf" srcId="{F634EBE8-67D2-4B4F-9682-96B15AD6BE45}" destId="{2B6E91A1-3496-49D1-A514-D76E034C82C8}" srcOrd="11" destOrd="0" presId="urn:microsoft.com/office/officeart/2005/8/layout/radial5"/>
    <dgm:cxn modelId="{F623CDC6-B195-43D9-8159-622D7BACD36A}" type="presParOf" srcId="{2B6E91A1-3496-49D1-A514-D76E034C82C8}" destId="{715F5154-7781-4F1D-99D4-2F193967185C}" srcOrd="0" destOrd="0" presId="urn:microsoft.com/office/officeart/2005/8/layout/radial5"/>
    <dgm:cxn modelId="{41F65CBD-C7FC-4B68-AFDE-EE42077C7280}" type="presParOf" srcId="{F634EBE8-67D2-4B4F-9682-96B15AD6BE45}" destId="{AD387AA2-FAF4-4CA6-B4A6-E209E4A0576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486FE-0586-4087-9F36-8586BAF75A08}" type="doc">
      <dgm:prSet loTypeId="urn:microsoft.com/office/officeart/2005/8/layout/cycle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BDCCA7-01C6-48E2-819E-47FBA842740C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1. Program Introduction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6CE591D5-A36F-4391-ABAC-E8D8D5E64612}" type="parTrans" cxnId="{8A3959F7-65BC-489B-B9B8-FC79C6C76635}">
      <dgm:prSet/>
      <dgm:spPr/>
      <dgm:t>
        <a:bodyPr/>
        <a:lstStyle/>
        <a:p>
          <a:pPr algn="ctr"/>
          <a:endParaRPr lang="en-US"/>
        </a:p>
      </dgm:t>
    </dgm:pt>
    <dgm:pt modelId="{9EA7E339-48D7-4CF6-8653-410AC64DBB10}" type="sibTrans" cxnId="{8A3959F7-65BC-489B-B9B8-FC79C6C76635}">
      <dgm:prSet/>
      <dgm:spPr/>
      <dgm:t>
        <a:bodyPr/>
        <a:lstStyle/>
        <a:p>
          <a:pPr algn="ctr"/>
          <a:endParaRPr lang="en-US" sz="1100">
            <a:solidFill>
              <a:sysClr val="windowText" lastClr="000000"/>
            </a:solidFill>
          </a:endParaRPr>
        </a:p>
      </dgm:t>
    </dgm:pt>
    <dgm:pt modelId="{BCFA9FAB-297A-46C2-B44C-AE716105DC96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3. Application submission by potential borrowers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8D1F17D2-EB46-403D-96A8-8BD0D8AA1DA7}" type="parTrans" cxnId="{410A5539-2055-4D06-AA1F-6B8CF7773E79}">
      <dgm:prSet/>
      <dgm:spPr/>
      <dgm:t>
        <a:bodyPr/>
        <a:lstStyle/>
        <a:p>
          <a:pPr algn="ctr"/>
          <a:endParaRPr lang="en-US"/>
        </a:p>
      </dgm:t>
    </dgm:pt>
    <dgm:pt modelId="{6494497C-A664-4EAB-99B1-8185013E88BE}" type="sibTrans" cxnId="{410A5539-2055-4D06-AA1F-6B8CF7773E79}">
      <dgm:prSet/>
      <dgm:spPr/>
      <dgm:t>
        <a:bodyPr/>
        <a:lstStyle/>
        <a:p>
          <a:pPr algn="ctr"/>
          <a:endParaRPr lang="en-US"/>
        </a:p>
      </dgm:t>
    </dgm:pt>
    <dgm:pt modelId="{1FEA707B-3EE3-453F-969C-618156C5A73B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9. Loan Approved by </a:t>
          </a:r>
          <a:r>
            <a:rPr lang="en-US" sz="1000" dirty="0" smtClean="0">
              <a:latin typeface="Palatino Linotype" panose="02040502050505030304" pitchFamily="18" charset="0"/>
            </a:rPr>
            <a:t>Loan Approval Committee</a:t>
          </a:r>
          <a:endParaRPr lang="en-US" sz="1000" dirty="0">
            <a:latin typeface="Palatino Linotype" panose="02040502050505030304" pitchFamily="18" charset="0"/>
          </a:endParaRPr>
        </a:p>
      </dgm:t>
    </dgm:pt>
    <dgm:pt modelId="{40D4377D-B97E-477B-B072-D70DF701131E}" type="parTrans" cxnId="{5DABE1B0-5311-430A-ABB7-B19634E1C7AC}">
      <dgm:prSet/>
      <dgm:spPr/>
      <dgm:t>
        <a:bodyPr/>
        <a:lstStyle/>
        <a:p>
          <a:pPr algn="ctr"/>
          <a:endParaRPr lang="en-US"/>
        </a:p>
      </dgm:t>
    </dgm:pt>
    <dgm:pt modelId="{6CCAFD6D-3A23-414D-84C2-0DBFC66A5821}" type="sibTrans" cxnId="{5DABE1B0-5311-430A-ABB7-B19634E1C7AC}">
      <dgm:prSet/>
      <dgm:spPr/>
      <dgm:t>
        <a:bodyPr/>
        <a:lstStyle/>
        <a:p>
          <a:pPr algn="ctr"/>
          <a:endParaRPr lang="en-US"/>
        </a:p>
      </dgm:t>
    </dgm:pt>
    <dgm:pt modelId="{AC1BD146-9A02-4353-9849-D8B3665CB239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14.Regular visits of field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C992C1A7-E766-4303-87E9-20255E5A38A8}" type="parTrans" cxnId="{D2654241-3EEB-418A-84E6-BA8AC187A692}">
      <dgm:prSet/>
      <dgm:spPr/>
      <dgm:t>
        <a:bodyPr/>
        <a:lstStyle/>
        <a:p>
          <a:pPr algn="ctr"/>
          <a:endParaRPr lang="en-US"/>
        </a:p>
      </dgm:t>
    </dgm:pt>
    <dgm:pt modelId="{A691F68F-2CE8-4CD7-8679-D25A0AF63AE5}" type="sibTrans" cxnId="{D2654241-3EEB-418A-84E6-BA8AC187A692}">
      <dgm:prSet/>
      <dgm:spPr/>
      <dgm:t>
        <a:bodyPr/>
        <a:lstStyle/>
        <a:p>
          <a:pPr algn="ctr"/>
          <a:endParaRPr lang="en-US"/>
        </a:p>
      </dgm:t>
    </dgm:pt>
    <dgm:pt modelId="{BF00A4A1-6B93-424F-AC9E-82F3A89EF69D}">
      <dgm:prSet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6.Agriculture Appraisal   by staff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5A5CAAB3-0882-4CD8-BFF2-1E3C5573EC87}" type="parTrans" cxnId="{F7992551-D206-4777-9166-A79E24D05190}">
      <dgm:prSet/>
      <dgm:spPr/>
      <dgm:t>
        <a:bodyPr/>
        <a:lstStyle/>
        <a:p>
          <a:pPr algn="ctr"/>
          <a:endParaRPr lang="en-US"/>
        </a:p>
      </dgm:t>
    </dgm:pt>
    <dgm:pt modelId="{8768A82C-3E66-4B41-A3DD-663193E0316C}" type="sibTrans" cxnId="{F7992551-D206-4777-9166-A79E24D05190}">
      <dgm:prSet/>
      <dgm:spPr/>
      <dgm:t>
        <a:bodyPr/>
        <a:lstStyle/>
        <a:p>
          <a:pPr algn="ctr"/>
          <a:endParaRPr lang="en-US"/>
        </a:p>
      </dgm:t>
    </dgm:pt>
    <dgm:pt modelId="{A0476318-9C85-43FA-89E2-725606FD5A92}">
      <dgm:prSet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5.Social Appraisal  by staff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F5B4D40D-0948-49D0-AD52-C73280D5F1EB}" type="parTrans" cxnId="{D5A54E39-2781-4A44-A8C1-7F4CF4E41AB9}">
      <dgm:prSet/>
      <dgm:spPr/>
      <dgm:t>
        <a:bodyPr/>
        <a:lstStyle/>
        <a:p>
          <a:pPr algn="ctr"/>
          <a:endParaRPr lang="en-US"/>
        </a:p>
      </dgm:t>
    </dgm:pt>
    <dgm:pt modelId="{C4682013-1D27-4366-8DA4-4D01253C38FF}" type="sibTrans" cxnId="{D5A54E39-2781-4A44-A8C1-7F4CF4E41AB9}">
      <dgm:prSet/>
      <dgm:spPr/>
      <dgm:t>
        <a:bodyPr/>
        <a:lstStyle/>
        <a:p>
          <a:pPr algn="ctr"/>
          <a:endParaRPr lang="en-US"/>
        </a:p>
      </dgm:t>
    </dgm:pt>
    <dgm:pt modelId="{D8F0A394-83D3-458D-AC44-D220634F0CD3}">
      <dgm:prSet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7.Guarantors of Loans</a:t>
          </a:r>
        </a:p>
        <a:p>
          <a:pPr algn="ctr"/>
          <a:r>
            <a:rPr lang="en-US" sz="1000" dirty="0" smtClean="0">
              <a:latin typeface="Palatino Linotype" panose="02040502050505030304" pitchFamily="18" charset="0"/>
            </a:rPr>
            <a:t>(to be provided by farmers)</a:t>
          </a:r>
          <a:endParaRPr lang="en-US" sz="1000" dirty="0">
            <a:latin typeface="Palatino Linotype" panose="02040502050505030304" pitchFamily="18" charset="0"/>
          </a:endParaRPr>
        </a:p>
      </dgm:t>
    </dgm:pt>
    <dgm:pt modelId="{491EA7ED-3393-48A9-B1F0-6B4908E4230C}" type="parTrans" cxnId="{06BD5CCB-F30E-4FA2-A8F2-27499BC6DC1F}">
      <dgm:prSet/>
      <dgm:spPr/>
      <dgm:t>
        <a:bodyPr/>
        <a:lstStyle/>
        <a:p>
          <a:pPr algn="ctr"/>
          <a:endParaRPr lang="en-US"/>
        </a:p>
      </dgm:t>
    </dgm:pt>
    <dgm:pt modelId="{F73A7B35-053F-486D-80B1-8627404A5FDC}" type="sibTrans" cxnId="{06BD5CCB-F30E-4FA2-A8F2-27499BC6DC1F}">
      <dgm:prSet/>
      <dgm:spPr/>
      <dgm:t>
        <a:bodyPr/>
        <a:lstStyle/>
        <a:p>
          <a:pPr algn="ctr"/>
          <a:endParaRPr lang="en-US"/>
        </a:p>
      </dgm:t>
    </dgm:pt>
    <dgm:pt modelId="{1991423D-4B2C-40A8-B867-ED558EB0E7AB}">
      <dgm:prSet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15.Recoevry of Loan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EA3E38B6-3088-43CD-B36C-BA2B65EFB722}" type="parTrans" cxnId="{CA9A4B41-3BEF-4EC8-9037-BED27287ABF3}">
      <dgm:prSet/>
      <dgm:spPr/>
      <dgm:t>
        <a:bodyPr/>
        <a:lstStyle/>
        <a:p>
          <a:pPr algn="ctr"/>
          <a:endParaRPr lang="en-US"/>
        </a:p>
      </dgm:t>
    </dgm:pt>
    <dgm:pt modelId="{EC186D6D-F924-44F8-A763-5D3EDAEBFB46}" type="sibTrans" cxnId="{CA9A4B41-3BEF-4EC8-9037-BED27287ABF3}">
      <dgm:prSet/>
      <dgm:spPr/>
      <dgm:t>
        <a:bodyPr/>
        <a:lstStyle/>
        <a:p>
          <a:pPr algn="ctr"/>
          <a:endParaRPr lang="en-US"/>
        </a:p>
      </dgm:t>
    </dgm:pt>
    <dgm:pt modelId="{9B418BF4-179F-45D7-BAC4-0B7A7E1D7A53}">
      <dgm:prSet custT="1"/>
      <dgm:spPr/>
      <dgm:t>
        <a:bodyPr/>
        <a:lstStyle/>
        <a:p>
          <a:pPr algn="ctr"/>
          <a:r>
            <a:rPr lang="en-US" sz="1100"/>
            <a:t>2. LRMS Verification/</a:t>
          </a:r>
        </a:p>
        <a:p>
          <a:pPr algn="ctr"/>
          <a:r>
            <a:rPr lang="en-US" sz="1100"/>
            <a:t>Registration</a:t>
          </a:r>
        </a:p>
      </dgm:t>
    </dgm:pt>
    <dgm:pt modelId="{37119838-3B5C-44D4-9F40-0498D044B6D1}" type="parTrans" cxnId="{7B31049C-E502-4D5D-A539-FCC6005E988D}">
      <dgm:prSet/>
      <dgm:spPr/>
      <dgm:t>
        <a:bodyPr/>
        <a:lstStyle/>
        <a:p>
          <a:pPr algn="ctr"/>
          <a:endParaRPr lang="en-US"/>
        </a:p>
      </dgm:t>
    </dgm:pt>
    <dgm:pt modelId="{31DDAFE5-B519-46DE-B2E6-B7EB4E6F79F6}" type="sibTrans" cxnId="{7B31049C-E502-4D5D-A539-FCC6005E988D}">
      <dgm:prSet/>
      <dgm:spPr/>
      <dgm:t>
        <a:bodyPr/>
        <a:lstStyle/>
        <a:p>
          <a:pPr algn="ctr"/>
          <a:endParaRPr lang="en-US"/>
        </a:p>
      </dgm:t>
    </dgm:pt>
    <dgm:pt modelId="{C0942C36-DB79-4A09-B19F-50657DB874F6}">
      <dgm:prSet phldrT="[Text]" custT="1"/>
      <dgm:spPr/>
      <dgm:t>
        <a:bodyPr/>
        <a:lstStyle/>
        <a:p>
          <a:pPr algn="ctr"/>
          <a:r>
            <a:rPr lang="en-US" sz="1100" dirty="0">
              <a:latin typeface="Palatino Linotype" panose="02040502050505030304" pitchFamily="18" charset="0"/>
            </a:rPr>
            <a:t>4.Selection of farmers on PITB portal</a:t>
          </a:r>
        </a:p>
      </dgm:t>
    </dgm:pt>
    <dgm:pt modelId="{392716BE-3FD3-4CDB-8BED-AB6F998A20AE}" type="parTrans" cxnId="{5B447B97-44BD-453E-B09C-580934226B1C}">
      <dgm:prSet/>
      <dgm:spPr/>
      <dgm:t>
        <a:bodyPr/>
        <a:lstStyle/>
        <a:p>
          <a:pPr algn="ctr"/>
          <a:endParaRPr lang="en-US"/>
        </a:p>
      </dgm:t>
    </dgm:pt>
    <dgm:pt modelId="{F719FD4D-38BF-4D71-B4A6-D190547E1911}" type="sibTrans" cxnId="{5B447B97-44BD-453E-B09C-580934226B1C}">
      <dgm:prSet/>
      <dgm:spPr/>
      <dgm:t>
        <a:bodyPr/>
        <a:lstStyle/>
        <a:p>
          <a:pPr algn="ctr"/>
          <a:endParaRPr lang="en-US"/>
        </a:p>
      </dgm:t>
    </dgm:pt>
    <dgm:pt modelId="{1BB88F1A-4641-4FB6-BA5B-B1994CA6B6D2}">
      <dgm:prSet phldrT="[Text]"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10.Final Approval from Agri. Dept.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4B729810-067A-44FC-867D-68316A97FDB9}" type="parTrans" cxnId="{2BAB10F9-F450-467C-B277-8D1679CBE208}">
      <dgm:prSet/>
      <dgm:spPr/>
      <dgm:t>
        <a:bodyPr/>
        <a:lstStyle/>
        <a:p>
          <a:pPr algn="ctr"/>
          <a:endParaRPr lang="en-US"/>
        </a:p>
      </dgm:t>
    </dgm:pt>
    <dgm:pt modelId="{D2141106-1724-4F7E-B62E-FA32F39E33D2}" type="sibTrans" cxnId="{2BAB10F9-F450-467C-B277-8D1679CBE208}">
      <dgm:prSet/>
      <dgm:spPr/>
      <dgm:t>
        <a:bodyPr/>
        <a:lstStyle/>
        <a:p>
          <a:pPr algn="ctr"/>
          <a:endParaRPr lang="en-US"/>
        </a:p>
      </dgm:t>
    </dgm:pt>
    <dgm:pt modelId="{1504A597-B480-445A-A5FE-E994AE6ED6BE}">
      <dgm:prSet phldrT="[Text]" custT="1"/>
      <dgm:spPr/>
      <dgm:t>
        <a:bodyPr/>
        <a:lstStyle/>
        <a:p>
          <a:pPr algn="ctr"/>
          <a:r>
            <a:rPr lang="en-US" sz="1100" dirty="0">
              <a:latin typeface="Palatino Linotype" panose="02040502050505030304" pitchFamily="18" charset="0"/>
            </a:rPr>
            <a:t>11.Asaan Account</a:t>
          </a:r>
        </a:p>
      </dgm:t>
    </dgm:pt>
    <dgm:pt modelId="{8C4E31B0-32E5-4EAD-986E-59377CC52086}" type="parTrans" cxnId="{306D88F1-1390-4879-ADF7-3FB1399ABE12}">
      <dgm:prSet/>
      <dgm:spPr/>
      <dgm:t>
        <a:bodyPr/>
        <a:lstStyle/>
        <a:p>
          <a:pPr algn="ctr"/>
          <a:endParaRPr lang="en-US"/>
        </a:p>
      </dgm:t>
    </dgm:pt>
    <dgm:pt modelId="{3B5DA768-6108-49FC-83A0-8CDEFB8F5B11}" type="sibTrans" cxnId="{306D88F1-1390-4879-ADF7-3FB1399ABE12}">
      <dgm:prSet/>
      <dgm:spPr/>
      <dgm:t>
        <a:bodyPr/>
        <a:lstStyle/>
        <a:p>
          <a:pPr algn="ctr"/>
          <a:endParaRPr lang="en-US"/>
        </a:p>
      </dgm:t>
    </dgm:pt>
    <dgm:pt modelId="{2FA4F783-9667-405E-B78D-F86D3DA8DBA5}">
      <dgm:prSet phldrT="[Text]" custT="1"/>
      <dgm:spPr/>
      <dgm:t>
        <a:bodyPr/>
        <a:lstStyle/>
        <a:p>
          <a:pPr algn="ctr"/>
          <a:r>
            <a:rPr lang="en-US" sz="1100" smtClean="0">
              <a:latin typeface="Palatino Linotype" panose="02040502050505030304" pitchFamily="18" charset="0"/>
            </a:rPr>
            <a:t>13. Social guidance &amp; paper </a:t>
          </a:r>
          <a:r>
            <a:rPr lang="en-US" sz="1100" dirty="0" smtClean="0">
              <a:latin typeface="Palatino Linotype" panose="02040502050505030304" pitchFamily="18" charset="0"/>
            </a:rPr>
            <a:t>Disbursement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C6BCC525-C973-4058-B02A-60603CDCC401}" type="sibTrans" cxnId="{CAA5D5AE-A215-4F2E-828D-6E110E7C085B}">
      <dgm:prSet/>
      <dgm:spPr/>
      <dgm:t>
        <a:bodyPr/>
        <a:lstStyle/>
        <a:p>
          <a:pPr algn="ctr"/>
          <a:endParaRPr lang="en-US"/>
        </a:p>
      </dgm:t>
    </dgm:pt>
    <dgm:pt modelId="{B2FFB10D-527D-4ECC-9724-19F57D89C590}" type="parTrans" cxnId="{CAA5D5AE-A215-4F2E-828D-6E110E7C085B}">
      <dgm:prSet/>
      <dgm:spPr/>
      <dgm:t>
        <a:bodyPr/>
        <a:lstStyle/>
        <a:p>
          <a:pPr algn="ctr"/>
          <a:endParaRPr lang="en-US"/>
        </a:p>
      </dgm:t>
    </dgm:pt>
    <dgm:pt modelId="{2629F4BC-529C-4AB7-B987-423763B4B3EE}">
      <dgm:prSet phldrT="[Text]" custT="1"/>
      <dgm:spPr/>
      <dgm:t>
        <a:bodyPr/>
        <a:lstStyle/>
        <a:p>
          <a:pPr algn="ctr"/>
          <a:r>
            <a:rPr lang="en-US" sz="1100" dirty="0">
              <a:latin typeface="Palatino Linotype" panose="02040502050505030304" pitchFamily="18" charset="0"/>
            </a:rPr>
            <a:t>12.Smart phones and mobile wallets</a:t>
          </a:r>
        </a:p>
      </dgm:t>
    </dgm:pt>
    <dgm:pt modelId="{5D03B828-89CF-4AEA-BC05-0FD8D41D723A}" type="parTrans" cxnId="{8DC0FE71-2618-44C0-9E51-662C79965432}">
      <dgm:prSet/>
      <dgm:spPr/>
      <dgm:t>
        <a:bodyPr/>
        <a:lstStyle/>
        <a:p>
          <a:pPr algn="ctr"/>
          <a:endParaRPr lang="en-US"/>
        </a:p>
      </dgm:t>
    </dgm:pt>
    <dgm:pt modelId="{31EEA46C-4947-454D-BABD-59E3529CE8BE}" type="sibTrans" cxnId="{8DC0FE71-2618-44C0-9E51-662C79965432}">
      <dgm:prSet/>
      <dgm:spPr/>
      <dgm:t>
        <a:bodyPr/>
        <a:lstStyle/>
        <a:p>
          <a:pPr algn="ctr"/>
          <a:endParaRPr lang="en-US"/>
        </a:p>
      </dgm:t>
    </dgm:pt>
    <dgm:pt modelId="{7083EA5E-67D1-4312-8543-CEBA2C335C9F}">
      <dgm:prSet custT="1"/>
      <dgm:spPr/>
      <dgm:t>
        <a:bodyPr/>
        <a:lstStyle/>
        <a:p>
          <a:pPr algn="ctr"/>
          <a:r>
            <a:rPr lang="en-US" sz="1100" dirty="0" smtClean="0">
              <a:latin typeface="Palatino Linotype" panose="02040502050505030304" pitchFamily="18" charset="0"/>
            </a:rPr>
            <a:t>8.Finalization of documents</a:t>
          </a:r>
          <a:endParaRPr lang="en-US" sz="1100" dirty="0">
            <a:latin typeface="Palatino Linotype" panose="02040502050505030304" pitchFamily="18" charset="0"/>
          </a:endParaRPr>
        </a:p>
      </dgm:t>
    </dgm:pt>
    <dgm:pt modelId="{CE930BC8-3F8B-456C-91B1-3D66F1D7C72E}" type="sibTrans" cxnId="{2E8EE00A-D55F-45A0-B205-83BF4E8DCFF7}">
      <dgm:prSet/>
      <dgm:spPr/>
      <dgm:t>
        <a:bodyPr/>
        <a:lstStyle/>
        <a:p>
          <a:pPr algn="ctr"/>
          <a:endParaRPr lang="en-US"/>
        </a:p>
      </dgm:t>
    </dgm:pt>
    <dgm:pt modelId="{535FE296-7BD0-4B06-BE45-A533535A5B4D}" type="parTrans" cxnId="{2E8EE00A-D55F-45A0-B205-83BF4E8DCFF7}">
      <dgm:prSet/>
      <dgm:spPr/>
      <dgm:t>
        <a:bodyPr/>
        <a:lstStyle/>
        <a:p>
          <a:pPr algn="ctr"/>
          <a:endParaRPr lang="en-US"/>
        </a:p>
      </dgm:t>
    </dgm:pt>
    <dgm:pt modelId="{E29E23EF-09D6-4EF6-A3E2-818338B6D996}" type="pres">
      <dgm:prSet presAssocID="{F87486FE-0586-4087-9F36-8586BAF75A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CC5051-9350-439D-AFD9-AC2B13723B8C}" type="pres">
      <dgm:prSet presAssocID="{F87486FE-0586-4087-9F36-8586BAF75A08}" presName="cycle" presStyleCnt="0"/>
      <dgm:spPr/>
      <dgm:t>
        <a:bodyPr/>
        <a:lstStyle/>
        <a:p>
          <a:endParaRPr lang="en-US"/>
        </a:p>
      </dgm:t>
    </dgm:pt>
    <dgm:pt modelId="{8C0F1C23-7E98-4BE6-8BA0-E116833E2E20}" type="pres">
      <dgm:prSet presAssocID="{54BDCCA7-01C6-48E2-819E-47FBA842740C}" presName="nodeFirstNode" presStyleLbl="node1" presStyleIdx="0" presStyleCnt="15" custRadScaleRad="98286" custRadScaleInc="2889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472D5DF7-EB51-4DEF-AD94-7D02E523B1C4}" type="pres">
      <dgm:prSet presAssocID="{9EA7E339-48D7-4CF6-8653-410AC64DBB10}" presName="sibTransFirstNode" presStyleLbl="bgShp" presStyleIdx="0" presStyleCnt="1" custScaleX="106662" custLinFactNeighborX="-5240" custLinFactNeighborY="4281"/>
      <dgm:spPr/>
      <dgm:t>
        <a:bodyPr/>
        <a:lstStyle/>
        <a:p>
          <a:endParaRPr lang="en-US"/>
        </a:p>
      </dgm:t>
    </dgm:pt>
    <dgm:pt modelId="{91CBD050-1338-4847-A814-BDA44D4E4FD3}" type="pres">
      <dgm:prSet presAssocID="{9B418BF4-179F-45D7-BAC4-0B7A7E1D7A53}" presName="nodeFollowingNodes" presStyleLbl="node1" presStyleIdx="1" presStyleCnt="15" custScaleX="146419" custScaleY="117096" custRadScaleRad="103069" custRadScaleInc="4428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6D1E4200-3DAB-4AB3-8287-30FC7BBD20E3}" type="pres">
      <dgm:prSet presAssocID="{BCFA9FAB-297A-46C2-B44C-AE716105DC96}" presName="nodeFollowingNodes" presStyleLbl="node1" presStyleIdx="2" presStyleCnt="15" custScaleX="152292" custScaleY="155787" custRadScaleRad="102328" custRadScaleInc="35520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6A663E55-4497-4FA2-BE53-445341C40D57}" type="pres">
      <dgm:prSet presAssocID="{C0942C36-DB79-4A09-B19F-50657DB874F6}" presName="nodeFollowingNodes" presStyleLbl="node1" presStyleIdx="3" presStyleCnt="15" custScaleX="143471" custScaleY="143515" custRadScaleRad="101576" custRadScaleInc="10100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CD278C17-0ABB-4CC5-A970-9BF0A345B5C5}" type="pres">
      <dgm:prSet presAssocID="{A0476318-9C85-43FA-89E2-725606FD5A92}" presName="nodeFollowingNodes" presStyleLbl="node1" presStyleIdx="4" presStyleCnt="15" custScaleX="148900" custScaleY="108652" custRadScaleRad="99155" custRadScaleInc="-2287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45C1D0D-32D2-4DCB-AEC5-E4D772656FCA}" type="pres">
      <dgm:prSet presAssocID="{BF00A4A1-6B93-424F-AC9E-82F3A89EF69D}" presName="nodeFollowingNodes" presStyleLbl="node1" presStyleIdx="5" presStyleCnt="15" custScaleX="157491" custScaleY="141286" custRadScaleRad="109030" custRadScaleInc="-3712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B911B034-4D0C-48E3-8E4B-C626C25D0751}" type="pres">
      <dgm:prSet presAssocID="{D8F0A394-83D3-458D-AC44-D220634F0CD3}" presName="nodeFollowingNodes" presStyleLbl="node1" presStyleIdx="6" presStyleCnt="15" custScaleX="167978" custScaleY="165154" custRadScaleRad="113780" custRadScaleInc="-59774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56E85B8-3B83-413D-93E9-3D9EA9592F86}" type="pres">
      <dgm:prSet presAssocID="{7083EA5E-67D1-4312-8543-CEBA2C335C9F}" presName="nodeFollowingNodes" presStyleLbl="node1" presStyleIdx="7" presStyleCnt="15" custScaleX="136562" custScaleY="126760" custRadScaleRad="107674" custRadScaleInc="-15015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B944F90-6B23-43EF-A2C3-4A59E6748100}" type="pres">
      <dgm:prSet presAssocID="{1FEA707B-3EE3-453F-969C-618156C5A73B}" presName="nodeFollowingNodes" presStyleLbl="node1" presStyleIdx="8" presStyleCnt="15" custScaleX="142832" custScaleY="147359" custRadScaleRad="105782" custRadScaleInc="1839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3F80927-ECE7-4FF4-9196-95EDCB725E42}" type="pres">
      <dgm:prSet presAssocID="{1BB88F1A-4641-4FB6-BA5B-B1994CA6B6D2}" presName="nodeFollowingNodes" presStyleLbl="node1" presStyleIdx="9" presStyleCnt="15" custScaleX="146936" custScaleY="129439" custRadScaleRad="114226" custRadScaleInc="47284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39518A22-6050-4E53-9C3A-A37DA85D45F7}" type="pres">
      <dgm:prSet presAssocID="{1504A597-B480-445A-A5FE-E994AE6ED6BE}" presName="nodeFollowingNodes" presStyleLbl="node1" presStyleIdx="10" presStyleCnt="15" custScaleX="130016" custScaleY="133982" custRadScaleRad="110198" custRadScaleInc="27122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9846ADF-64D7-4348-BE86-4C2FB14DB99B}" type="pres">
      <dgm:prSet presAssocID="{2629F4BC-529C-4AB7-B987-423763B4B3EE}" presName="nodeFollowingNodes" presStyleLbl="node1" presStyleIdx="11" presStyleCnt="15" custScaleX="142608" custScaleY="140878" custRadScaleRad="101712" custRadScaleInc="-5341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04CBACD0-A8D7-49C5-BB72-8F25B057ED5D}" type="pres">
      <dgm:prSet presAssocID="{2FA4F783-9667-405E-B78D-F86D3DA8DBA5}" presName="nodeFollowingNodes" presStyleLbl="node1" presStyleIdx="12" presStyleCnt="15" custScaleX="173823" custScaleY="127387" custRadScaleRad="94337" custRadScaleInc="-1822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4E1DC3A5-B291-4681-906A-EEDF7FB3A405}" type="pres">
      <dgm:prSet presAssocID="{AC1BD146-9A02-4353-9849-D8B3665CB239}" presName="nodeFollowingNodes" presStyleLbl="node1" presStyleIdx="13" presStyleCnt="15" custScaleX="144645" custScaleY="118503" custRadScaleRad="99967" custRadScaleInc="-36930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8D22AB14-D0C0-4B40-84D6-5A3E29DD6B3B}" type="pres">
      <dgm:prSet presAssocID="{1991423D-4B2C-40A8-B867-ED558EB0E7AB}" presName="nodeFollowingNodes" presStyleLbl="node1" presStyleIdx="14" presStyleCnt="15" custScaleX="111258" custRadScaleRad="96693" custRadScaleInc="-10052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D2654241-3EEB-418A-84E6-BA8AC187A692}" srcId="{F87486FE-0586-4087-9F36-8586BAF75A08}" destId="{AC1BD146-9A02-4353-9849-D8B3665CB239}" srcOrd="13" destOrd="0" parTransId="{C992C1A7-E766-4303-87E9-20255E5A38A8}" sibTransId="{A691F68F-2CE8-4CD7-8679-D25A0AF63AE5}"/>
    <dgm:cxn modelId="{7B31049C-E502-4D5D-A539-FCC6005E988D}" srcId="{F87486FE-0586-4087-9F36-8586BAF75A08}" destId="{9B418BF4-179F-45D7-BAC4-0B7A7E1D7A53}" srcOrd="1" destOrd="0" parTransId="{37119838-3B5C-44D4-9F40-0498D044B6D1}" sibTransId="{31DDAFE5-B519-46DE-B2E6-B7EB4E6F79F6}"/>
    <dgm:cxn modelId="{5B447B97-44BD-453E-B09C-580934226B1C}" srcId="{F87486FE-0586-4087-9F36-8586BAF75A08}" destId="{C0942C36-DB79-4A09-B19F-50657DB874F6}" srcOrd="3" destOrd="0" parTransId="{392716BE-3FD3-4CDB-8BED-AB6F998A20AE}" sibTransId="{F719FD4D-38BF-4D71-B4A6-D190547E1911}"/>
    <dgm:cxn modelId="{A61855BE-94A9-4712-B07C-C180E6AE25DD}" type="presOf" srcId="{1FEA707B-3EE3-453F-969C-618156C5A73B}" destId="{FB944F90-6B23-43EF-A2C3-4A59E6748100}" srcOrd="0" destOrd="0" presId="urn:microsoft.com/office/officeart/2005/8/layout/cycle3"/>
    <dgm:cxn modelId="{AB24089E-1D34-48AA-8A7A-DDA21F2F882B}" type="presOf" srcId="{C0942C36-DB79-4A09-B19F-50657DB874F6}" destId="{6A663E55-4497-4FA2-BE53-445341C40D57}" srcOrd="0" destOrd="0" presId="urn:microsoft.com/office/officeart/2005/8/layout/cycle3"/>
    <dgm:cxn modelId="{AB6C8CB9-42E1-4951-B5C2-1F70F94F4D38}" type="presOf" srcId="{BF00A4A1-6B93-424F-AC9E-82F3A89EF69D}" destId="{745C1D0D-32D2-4DCB-AEC5-E4D772656FCA}" srcOrd="0" destOrd="0" presId="urn:microsoft.com/office/officeart/2005/8/layout/cycle3"/>
    <dgm:cxn modelId="{5DABE1B0-5311-430A-ABB7-B19634E1C7AC}" srcId="{F87486FE-0586-4087-9F36-8586BAF75A08}" destId="{1FEA707B-3EE3-453F-969C-618156C5A73B}" srcOrd="8" destOrd="0" parTransId="{40D4377D-B97E-477B-B072-D70DF701131E}" sibTransId="{6CCAFD6D-3A23-414D-84C2-0DBFC66A5821}"/>
    <dgm:cxn modelId="{06BD5CCB-F30E-4FA2-A8F2-27499BC6DC1F}" srcId="{F87486FE-0586-4087-9F36-8586BAF75A08}" destId="{D8F0A394-83D3-458D-AC44-D220634F0CD3}" srcOrd="6" destOrd="0" parTransId="{491EA7ED-3393-48A9-B1F0-6B4908E4230C}" sibTransId="{F73A7B35-053F-486D-80B1-8627404A5FDC}"/>
    <dgm:cxn modelId="{F7992551-D206-4777-9166-A79E24D05190}" srcId="{F87486FE-0586-4087-9F36-8586BAF75A08}" destId="{BF00A4A1-6B93-424F-AC9E-82F3A89EF69D}" srcOrd="5" destOrd="0" parTransId="{5A5CAAB3-0882-4CD8-BFF2-1E3C5573EC87}" sibTransId="{8768A82C-3E66-4B41-A3DD-663193E0316C}"/>
    <dgm:cxn modelId="{306D88F1-1390-4879-ADF7-3FB1399ABE12}" srcId="{F87486FE-0586-4087-9F36-8586BAF75A08}" destId="{1504A597-B480-445A-A5FE-E994AE6ED6BE}" srcOrd="10" destOrd="0" parTransId="{8C4E31B0-32E5-4EAD-986E-59377CC52086}" sibTransId="{3B5DA768-6108-49FC-83A0-8CDEFB8F5B11}"/>
    <dgm:cxn modelId="{410A5539-2055-4D06-AA1F-6B8CF7773E79}" srcId="{F87486FE-0586-4087-9F36-8586BAF75A08}" destId="{BCFA9FAB-297A-46C2-B44C-AE716105DC96}" srcOrd="2" destOrd="0" parTransId="{8D1F17D2-EB46-403D-96A8-8BD0D8AA1DA7}" sibTransId="{6494497C-A664-4EAB-99B1-8185013E88BE}"/>
    <dgm:cxn modelId="{0F242C49-0AC0-4E20-A8DF-6A737D83CA33}" type="presOf" srcId="{A0476318-9C85-43FA-89E2-725606FD5A92}" destId="{CD278C17-0ABB-4CC5-A970-9BF0A345B5C5}" srcOrd="0" destOrd="0" presId="urn:microsoft.com/office/officeart/2005/8/layout/cycle3"/>
    <dgm:cxn modelId="{8E646027-E88E-4935-828E-156912F69D5F}" type="presOf" srcId="{1991423D-4B2C-40A8-B867-ED558EB0E7AB}" destId="{8D22AB14-D0C0-4B40-84D6-5A3E29DD6B3B}" srcOrd="0" destOrd="0" presId="urn:microsoft.com/office/officeart/2005/8/layout/cycle3"/>
    <dgm:cxn modelId="{BC5918FF-4D56-4E63-BD80-20F83AC48C8D}" type="presOf" srcId="{1BB88F1A-4641-4FB6-BA5B-B1994CA6B6D2}" destId="{F3F80927-ECE7-4FF4-9196-95EDCB725E42}" srcOrd="0" destOrd="0" presId="urn:microsoft.com/office/officeart/2005/8/layout/cycle3"/>
    <dgm:cxn modelId="{4E7C70D2-7F57-4890-8720-84155A2F35D9}" type="presOf" srcId="{F87486FE-0586-4087-9F36-8586BAF75A08}" destId="{E29E23EF-09D6-4EF6-A3E2-818338B6D996}" srcOrd="0" destOrd="0" presId="urn:microsoft.com/office/officeart/2005/8/layout/cycle3"/>
    <dgm:cxn modelId="{6B3F8705-4FB8-4754-A6E4-867B7D8879EC}" type="presOf" srcId="{D8F0A394-83D3-458D-AC44-D220634F0CD3}" destId="{B911B034-4D0C-48E3-8E4B-C626C25D0751}" srcOrd="0" destOrd="0" presId="urn:microsoft.com/office/officeart/2005/8/layout/cycle3"/>
    <dgm:cxn modelId="{8A3959F7-65BC-489B-B9B8-FC79C6C76635}" srcId="{F87486FE-0586-4087-9F36-8586BAF75A08}" destId="{54BDCCA7-01C6-48E2-819E-47FBA842740C}" srcOrd="0" destOrd="0" parTransId="{6CE591D5-A36F-4391-ABAC-E8D8D5E64612}" sibTransId="{9EA7E339-48D7-4CF6-8653-410AC64DBB10}"/>
    <dgm:cxn modelId="{2358C29C-E4F4-45C2-894F-999ECC9A3D63}" type="presOf" srcId="{AC1BD146-9A02-4353-9849-D8B3665CB239}" destId="{4E1DC3A5-B291-4681-906A-EEDF7FB3A405}" srcOrd="0" destOrd="0" presId="urn:microsoft.com/office/officeart/2005/8/layout/cycle3"/>
    <dgm:cxn modelId="{E4AEDBFB-B9A4-42C1-AC7A-D6A26D8B9AB7}" type="presOf" srcId="{7083EA5E-67D1-4312-8543-CEBA2C335C9F}" destId="{756E85B8-3B83-413D-93E9-3D9EA9592F86}" srcOrd="0" destOrd="0" presId="urn:microsoft.com/office/officeart/2005/8/layout/cycle3"/>
    <dgm:cxn modelId="{EDEC21B1-C0AE-4783-9B86-10ACE7E2AF92}" type="presOf" srcId="{1504A597-B480-445A-A5FE-E994AE6ED6BE}" destId="{39518A22-6050-4E53-9C3A-A37DA85D45F7}" srcOrd="0" destOrd="0" presId="urn:microsoft.com/office/officeart/2005/8/layout/cycle3"/>
    <dgm:cxn modelId="{CAA5D5AE-A215-4F2E-828D-6E110E7C085B}" srcId="{F87486FE-0586-4087-9F36-8586BAF75A08}" destId="{2FA4F783-9667-405E-B78D-F86D3DA8DBA5}" srcOrd="12" destOrd="0" parTransId="{B2FFB10D-527D-4ECC-9724-19F57D89C590}" sibTransId="{C6BCC525-C973-4058-B02A-60603CDCC401}"/>
    <dgm:cxn modelId="{D5A54E39-2781-4A44-A8C1-7F4CF4E41AB9}" srcId="{F87486FE-0586-4087-9F36-8586BAF75A08}" destId="{A0476318-9C85-43FA-89E2-725606FD5A92}" srcOrd="4" destOrd="0" parTransId="{F5B4D40D-0948-49D0-AD52-C73280D5F1EB}" sibTransId="{C4682013-1D27-4366-8DA4-4D01253C38FF}"/>
    <dgm:cxn modelId="{30B027CE-A91C-4233-874D-89E95BA4F8EB}" type="presOf" srcId="{2FA4F783-9667-405E-B78D-F86D3DA8DBA5}" destId="{04CBACD0-A8D7-49C5-BB72-8F25B057ED5D}" srcOrd="0" destOrd="0" presId="urn:microsoft.com/office/officeart/2005/8/layout/cycle3"/>
    <dgm:cxn modelId="{2E8EE00A-D55F-45A0-B205-83BF4E8DCFF7}" srcId="{F87486FE-0586-4087-9F36-8586BAF75A08}" destId="{7083EA5E-67D1-4312-8543-CEBA2C335C9F}" srcOrd="7" destOrd="0" parTransId="{535FE296-7BD0-4B06-BE45-A533535A5B4D}" sibTransId="{CE930BC8-3F8B-456C-91B1-3D66F1D7C72E}"/>
    <dgm:cxn modelId="{CA9A4B41-3BEF-4EC8-9037-BED27287ABF3}" srcId="{F87486FE-0586-4087-9F36-8586BAF75A08}" destId="{1991423D-4B2C-40A8-B867-ED558EB0E7AB}" srcOrd="14" destOrd="0" parTransId="{EA3E38B6-3088-43CD-B36C-BA2B65EFB722}" sibTransId="{EC186D6D-F924-44F8-A763-5D3EDAEBFB46}"/>
    <dgm:cxn modelId="{2BAB10F9-F450-467C-B277-8D1679CBE208}" srcId="{F87486FE-0586-4087-9F36-8586BAF75A08}" destId="{1BB88F1A-4641-4FB6-BA5B-B1994CA6B6D2}" srcOrd="9" destOrd="0" parTransId="{4B729810-067A-44FC-867D-68316A97FDB9}" sibTransId="{D2141106-1724-4F7E-B62E-FA32F39E33D2}"/>
    <dgm:cxn modelId="{ADB84F81-5A70-467F-A1AF-C3BE7327926F}" type="presOf" srcId="{2629F4BC-529C-4AB7-B987-423763B4B3EE}" destId="{79846ADF-64D7-4348-BE86-4C2FB14DB99B}" srcOrd="0" destOrd="0" presId="urn:microsoft.com/office/officeart/2005/8/layout/cycle3"/>
    <dgm:cxn modelId="{5C10DA7D-112B-4D0F-BACF-D3F958CE8334}" type="presOf" srcId="{BCFA9FAB-297A-46C2-B44C-AE716105DC96}" destId="{6D1E4200-3DAB-4AB3-8287-30FC7BBD20E3}" srcOrd="0" destOrd="0" presId="urn:microsoft.com/office/officeart/2005/8/layout/cycle3"/>
    <dgm:cxn modelId="{8DC0FE71-2618-44C0-9E51-662C79965432}" srcId="{F87486FE-0586-4087-9F36-8586BAF75A08}" destId="{2629F4BC-529C-4AB7-B987-423763B4B3EE}" srcOrd="11" destOrd="0" parTransId="{5D03B828-89CF-4AEA-BC05-0FD8D41D723A}" sibTransId="{31EEA46C-4947-454D-BABD-59E3529CE8BE}"/>
    <dgm:cxn modelId="{F2D6ED95-23F3-4CEB-B6E2-F83C353AE296}" type="presOf" srcId="{9EA7E339-48D7-4CF6-8653-410AC64DBB10}" destId="{472D5DF7-EB51-4DEF-AD94-7D02E523B1C4}" srcOrd="0" destOrd="0" presId="urn:microsoft.com/office/officeart/2005/8/layout/cycle3"/>
    <dgm:cxn modelId="{DBB048F9-6E80-41CE-82A6-5F12AFBFFD93}" type="presOf" srcId="{54BDCCA7-01C6-48E2-819E-47FBA842740C}" destId="{8C0F1C23-7E98-4BE6-8BA0-E116833E2E20}" srcOrd="0" destOrd="0" presId="urn:microsoft.com/office/officeart/2005/8/layout/cycle3"/>
    <dgm:cxn modelId="{9FEFBD77-C077-494E-8D4B-B1BFC8A9C7CA}" type="presOf" srcId="{9B418BF4-179F-45D7-BAC4-0B7A7E1D7A53}" destId="{91CBD050-1338-4847-A814-BDA44D4E4FD3}" srcOrd="0" destOrd="0" presId="urn:microsoft.com/office/officeart/2005/8/layout/cycle3"/>
    <dgm:cxn modelId="{6FCF97DB-BFDC-4A24-9435-0AE7FD9C6347}" type="presParOf" srcId="{E29E23EF-09D6-4EF6-A3E2-818338B6D996}" destId="{23CC5051-9350-439D-AFD9-AC2B13723B8C}" srcOrd="0" destOrd="0" presId="urn:microsoft.com/office/officeart/2005/8/layout/cycle3"/>
    <dgm:cxn modelId="{3968B6B7-9874-415F-86B4-5E06064A5702}" type="presParOf" srcId="{23CC5051-9350-439D-AFD9-AC2B13723B8C}" destId="{8C0F1C23-7E98-4BE6-8BA0-E116833E2E20}" srcOrd="0" destOrd="0" presId="urn:microsoft.com/office/officeart/2005/8/layout/cycle3"/>
    <dgm:cxn modelId="{44B17F9C-20BB-48F1-91D9-5699EE4A8310}" type="presParOf" srcId="{23CC5051-9350-439D-AFD9-AC2B13723B8C}" destId="{472D5DF7-EB51-4DEF-AD94-7D02E523B1C4}" srcOrd="1" destOrd="0" presId="urn:microsoft.com/office/officeart/2005/8/layout/cycle3"/>
    <dgm:cxn modelId="{500ACAEB-EF2E-465B-900B-A903286410E0}" type="presParOf" srcId="{23CC5051-9350-439D-AFD9-AC2B13723B8C}" destId="{91CBD050-1338-4847-A814-BDA44D4E4FD3}" srcOrd="2" destOrd="0" presId="urn:microsoft.com/office/officeart/2005/8/layout/cycle3"/>
    <dgm:cxn modelId="{15ACC5E4-4F15-4234-9F34-2BF5AC9935A8}" type="presParOf" srcId="{23CC5051-9350-439D-AFD9-AC2B13723B8C}" destId="{6D1E4200-3DAB-4AB3-8287-30FC7BBD20E3}" srcOrd="3" destOrd="0" presId="urn:microsoft.com/office/officeart/2005/8/layout/cycle3"/>
    <dgm:cxn modelId="{146190E9-F69B-489F-BA11-7B937B0ABE93}" type="presParOf" srcId="{23CC5051-9350-439D-AFD9-AC2B13723B8C}" destId="{6A663E55-4497-4FA2-BE53-445341C40D57}" srcOrd="4" destOrd="0" presId="urn:microsoft.com/office/officeart/2005/8/layout/cycle3"/>
    <dgm:cxn modelId="{FB96DDAB-B5AA-404F-8343-61967CCA77AA}" type="presParOf" srcId="{23CC5051-9350-439D-AFD9-AC2B13723B8C}" destId="{CD278C17-0ABB-4CC5-A970-9BF0A345B5C5}" srcOrd="5" destOrd="0" presId="urn:microsoft.com/office/officeart/2005/8/layout/cycle3"/>
    <dgm:cxn modelId="{36D7BA2B-6662-4DA6-AB83-E3AC935CA8AF}" type="presParOf" srcId="{23CC5051-9350-439D-AFD9-AC2B13723B8C}" destId="{745C1D0D-32D2-4DCB-AEC5-E4D772656FCA}" srcOrd="6" destOrd="0" presId="urn:microsoft.com/office/officeart/2005/8/layout/cycle3"/>
    <dgm:cxn modelId="{E5971796-E3A9-497C-83F5-A5DCC84B662B}" type="presParOf" srcId="{23CC5051-9350-439D-AFD9-AC2B13723B8C}" destId="{B911B034-4D0C-48E3-8E4B-C626C25D0751}" srcOrd="7" destOrd="0" presId="urn:microsoft.com/office/officeart/2005/8/layout/cycle3"/>
    <dgm:cxn modelId="{5CBE97E3-7924-4386-BF91-3A4F2F78F2BF}" type="presParOf" srcId="{23CC5051-9350-439D-AFD9-AC2B13723B8C}" destId="{756E85B8-3B83-413D-93E9-3D9EA9592F86}" srcOrd="8" destOrd="0" presId="urn:microsoft.com/office/officeart/2005/8/layout/cycle3"/>
    <dgm:cxn modelId="{4A98081C-088B-45CB-81DA-BE721947B48F}" type="presParOf" srcId="{23CC5051-9350-439D-AFD9-AC2B13723B8C}" destId="{FB944F90-6B23-43EF-A2C3-4A59E6748100}" srcOrd="9" destOrd="0" presId="urn:microsoft.com/office/officeart/2005/8/layout/cycle3"/>
    <dgm:cxn modelId="{11E79426-BDE7-4F4F-B8BB-7CEA750C4C25}" type="presParOf" srcId="{23CC5051-9350-439D-AFD9-AC2B13723B8C}" destId="{F3F80927-ECE7-4FF4-9196-95EDCB725E42}" srcOrd="10" destOrd="0" presId="urn:microsoft.com/office/officeart/2005/8/layout/cycle3"/>
    <dgm:cxn modelId="{7A2F968F-715B-43A4-929D-503B3BF12774}" type="presParOf" srcId="{23CC5051-9350-439D-AFD9-AC2B13723B8C}" destId="{39518A22-6050-4E53-9C3A-A37DA85D45F7}" srcOrd="11" destOrd="0" presId="urn:microsoft.com/office/officeart/2005/8/layout/cycle3"/>
    <dgm:cxn modelId="{460CB888-3ACF-4F46-B3CD-129444466CB8}" type="presParOf" srcId="{23CC5051-9350-439D-AFD9-AC2B13723B8C}" destId="{79846ADF-64D7-4348-BE86-4C2FB14DB99B}" srcOrd="12" destOrd="0" presId="urn:microsoft.com/office/officeart/2005/8/layout/cycle3"/>
    <dgm:cxn modelId="{926913F7-5B0C-4C85-961C-D4324329F41D}" type="presParOf" srcId="{23CC5051-9350-439D-AFD9-AC2B13723B8C}" destId="{04CBACD0-A8D7-49C5-BB72-8F25B057ED5D}" srcOrd="13" destOrd="0" presId="urn:microsoft.com/office/officeart/2005/8/layout/cycle3"/>
    <dgm:cxn modelId="{CA08B248-458D-4E14-B8DF-1F65E80B9A0E}" type="presParOf" srcId="{23CC5051-9350-439D-AFD9-AC2B13723B8C}" destId="{4E1DC3A5-B291-4681-906A-EEDF7FB3A405}" srcOrd="14" destOrd="0" presId="urn:microsoft.com/office/officeart/2005/8/layout/cycle3"/>
    <dgm:cxn modelId="{EB9BB4F1-3C1E-46DA-8097-BF151C7DF706}" type="presParOf" srcId="{23CC5051-9350-439D-AFD9-AC2B13723B8C}" destId="{8D22AB14-D0C0-4B40-84D6-5A3E29DD6B3B}" srcOrd="1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723A1-7B8E-4285-800E-9D85E8EB63B2}" type="doc">
      <dgm:prSet loTypeId="urn:microsoft.com/office/officeart/2005/8/layout/radial3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B02226-03EA-4BE4-98A7-55C551FC00B2}">
      <dgm:prSet phldrT="[Text]" custT="1"/>
      <dgm:spPr/>
      <dgm:t>
        <a:bodyPr/>
        <a:lstStyle/>
        <a:p>
          <a:r>
            <a:rPr lang="en-US" sz="1600" dirty="0" smtClean="0"/>
            <a:t>%age Recovery</a:t>
          </a:r>
        </a:p>
        <a:p>
          <a:r>
            <a:rPr lang="en-US" sz="2000" b="1" dirty="0" smtClean="0"/>
            <a:t>99.96%</a:t>
          </a:r>
          <a:endParaRPr lang="en-US" sz="2000" b="1" dirty="0"/>
        </a:p>
      </dgm:t>
    </dgm:pt>
    <dgm:pt modelId="{9D832428-AEEA-4DE0-8F87-443464C4B9E4}" type="parTrans" cxnId="{BB3D674F-6E21-49F1-8F1F-7B9BAE81462B}">
      <dgm:prSet/>
      <dgm:spPr/>
      <dgm:t>
        <a:bodyPr/>
        <a:lstStyle/>
        <a:p>
          <a:endParaRPr lang="en-US" sz="2000"/>
        </a:p>
      </dgm:t>
    </dgm:pt>
    <dgm:pt modelId="{0425D875-0826-44FB-93E0-6B461FDED966}" type="sibTrans" cxnId="{BB3D674F-6E21-49F1-8F1F-7B9BAE81462B}">
      <dgm:prSet/>
      <dgm:spPr/>
      <dgm:t>
        <a:bodyPr/>
        <a:lstStyle/>
        <a:p>
          <a:endParaRPr lang="en-US" sz="2000"/>
        </a:p>
      </dgm:t>
    </dgm:pt>
    <dgm:pt modelId="{4BB47D2E-8AF9-4B89-81BD-878DD4D49657}">
      <dgm:prSet phldrT="[Text]" custT="1"/>
      <dgm:spPr/>
      <dgm:t>
        <a:bodyPr/>
        <a:lstStyle/>
        <a:p>
          <a:r>
            <a:rPr lang="en-US" sz="1600" dirty="0" smtClean="0"/>
            <a:t>No. of Districts</a:t>
          </a:r>
          <a:endParaRPr lang="en-US" sz="1600" baseline="0" dirty="0"/>
        </a:p>
        <a:p>
          <a:r>
            <a:rPr lang="en-US" sz="2000" b="1" baseline="0" dirty="0" smtClean="0"/>
            <a:t>22</a:t>
          </a:r>
          <a:endParaRPr lang="en-US" sz="1200" dirty="0"/>
        </a:p>
      </dgm:t>
    </dgm:pt>
    <dgm:pt modelId="{067C02F1-7F37-4380-A295-FCBE8603F15F}" type="parTrans" cxnId="{0077A8F3-8B19-4B2D-A263-DA72B326E796}">
      <dgm:prSet/>
      <dgm:spPr/>
      <dgm:t>
        <a:bodyPr/>
        <a:lstStyle/>
        <a:p>
          <a:endParaRPr lang="en-US" sz="2000"/>
        </a:p>
      </dgm:t>
    </dgm:pt>
    <dgm:pt modelId="{CF351A1A-E851-4E19-838A-55B4C6BFE6ED}" type="sibTrans" cxnId="{0077A8F3-8B19-4B2D-A263-DA72B326E796}">
      <dgm:prSet/>
      <dgm:spPr/>
      <dgm:t>
        <a:bodyPr/>
        <a:lstStyle/>
        <a:p>
          <a:endParaRPr lang="en-US" sz="2000"/>
        </a:p>
      </dgm:t>
    </dgm:pt>
    <dgm:pt modelId="{ED01879C-3B1E-448E-A2C0-0C75EBCDC77A}">
      <dgm:prSet phldrT="[Text]" custT="1"/>
      <dgm:spPr/>
      <dgm:t>
        <a:bodyPr/>
        <a:lstStyle/>
        <a:p>
          <a:r>
            <a:rPr lang="en-US" sz="1600" dirty="0" smtClean="0"/>
            <a:t>No. of Branches </a:t>
          </a:r>
        </a:p>
        <a:p>
          <a:r>
            <a:rPr lang="en-US" sz="2000" b="1" baseline="0" dirty="0" smtClean="0"/>
            <a:t>82</a:t>
          </a:r>
          <a:endParaRPr lang="en-US" sz="2000" b="1" baseline="0" dirty="0"/>
        </a:p>
      </dgm:t>
    </dgm:pt>
    <dgm:pt modelId="{4569BA6B-C8FF-4812-BE1F-9AFE6D494F7A}" type="parTrans" cxnId="{4EF75C79-0774-4EE9-AD72-8D04394C247B}">
      <dgm:prSet/>
      <dgm:spPr/>
      <dgm:t>
        <a:bodyPr/>
        <a:lstStyle/>
        <a:p>
          <a:endParaRPr lang="en-US" sz="2000"/>
        </a:p>
      </dgm:t>
    </dgm:pt>
    <dgm:pt modelId="{B254797E-CDB7-4182-8D61-5669C4E706B3}" type="sibTrans" cxnId="{4EF75C79-0774-4EE9-AD72-8D04394C247B}">
      <dgm:prSet/>
      <dgm:spPr/>
      <dgm:t>
        <a:bodyPr/>
        <a:lstStyle/>
        <a:p>
          <a:endParaRPr lang="en-US" sz="2000"/>
        </a:p>
      </dgm:t>
    </dgm:pt>
    <dgm:pt modelId="{A2265172-1A16-4AA6-8F69-B370DD7639B0}">
      <dgm:prSet phldrT="[Text]" custT="1"/>
      <dgm:spPr/>
      <dgm:t>
        <a:bodyPr/>
        <a:lstStyle/>
        <a:p>
          <a:r>
            <a:rPr lang="en-US" sz="1600" dirty="0" smtClean="0"/>
            <a:t>Total Loans</a:t>
          </a:r>
        </a:p>
        <a:p>
          <a:r>
            <a:rPr lang="en-US" sz="2000" b="1" dirty="0" smtClean="0"/>
            <a:t>114,471</a:t>
          </a:r>
          <a:endParaRPr lang="en-US" sz="3600" b="1" dirty="0"/>
        </a:p>
      </dgm:t>
    </dgm:pt>
    <dgm:pt modelId="{5FEE0F2D-81EE-419C-B9D9-639EFC72D6E6}" type="parTrans" cxnId="{B16F8979-433A-47A2-8137-91C2ECF02058}">
      <dgm:prSet/>
      <dgm:spPr/>
      <dgm:t>
        <a:bodyPr/>
        <a:lstStyle/>
        <a:p>
          <a:endParaRPr lang="en-US" sz="2000"/>
        </a:p>
      </dgm:t>
    </dgm:pt>
    <dgm:pt modelId="{EC2666AD-48EE-4008-9503-611A7E2C1C55}" type="sibTrans" cxnId="{B16F8979-433A-47A2-8137-91C2ECF02058}">
      <dgm:prSet/>
      <dgm:spPr/>
      <dgm:t>
        <a:bodyPr/>
        <a:lstStyle/>
        <a:p>
          <a:endParaRPr lang="en-US" sz="2000"/>
        </a:p>
      </dgm:t>
    </dgm:pt>
    <dgm:pt modelId="{28E2E08E-C84D-4D2E-BCC4-FBE01B85399A}">
      <dgm:prSet phldrT="[Text]" custT="1"/>
      <dgm:spPr/>
      <dgm:t>
        <a:bodyPr/>
        <a:lstStyle/>
        <a:p>
          <a:r>
            <a:rPr lang="en-US" sz="1400" dirty="0" smtClean="0"/>
            <a:t>Amount Disbursed (</a:t>
          </a:r>
          <a:r>
            <a:rPr lang="en-US" sz="1400" dirty="0" err="1" smtClean="0"/>
            <a:t>Rs</a:t>
          </a:r>
          <a:r>
            <a:rPr lang="en-US" sz="1400" dirty="0" smtClean="0"/>
            <a:t>)</a:t>
          </a:r>
          <a:endParaRPr lang="en-US" sz="1400" dirty="0"/>
        </a:p>
        <a:p>
          <a:r>
            <a:rPr lang="en-US" sz="2000" b="1" dirty="0" smtClean="0"/>
            <a:t>6.310 Billion</a:t>
          </a:r>
          <a:endParaRPr lang="en-US" sz="2000" b="1" dirty="0"/>
        </a:p>
      </dgm:t>
    </dgm:pt>
    <dgm:pt modelId="{5655AF5F-E764-42F6-8C2F-52067F075F47}" type="parTrans" cxnId="{8370602A-3F4C-498B-8BF1-C6D7FB1BC156}">
      <dgm:prSet/>
      <dgm:spPr/>
      <dgm:t>
        <a:bodyPr/>
        <a:lstStyle/>
        <a:p>
          <a:endParaRPr lang="en-US" sz="2000"/>
        </a:p>
      </dgm:t>
    </dgm:pt>
    <dgm:pt modelId="{F2DE6C9C-4D91-4F8B-9BAF-AEB5F03D365E}" type="sibTrans" cxnId="{8370602A-3F4C-498B-8BF1-C6D7FB1BC156}">
      <dgm:prSet/>
      <dgm:spPr/>
      <dgm:t>
        <a:bodyPr/>
        <a:lstStyle/>
        <a:p>
          <a:endParaRPr lang="en-US" sz="2000"/>
        </a:p>
      </dgm:t>
    </dgm:pt>
    <dgm:pt modelId="{D616BC11-98BB-466B-B74A-536852BE5CCD}">
      <dgm:prSet phldrT="[Text]" custT="1"/>
      <dgm:spPr/>
      <dgm:t>
        <a:bodyPr/>
        <a:lstStyle/>
        <a:p>
          <a:r>
            <a:rPr lang="en-US" sz="1600" dirty="0" smtClean="0"/>
            <a:t>Active Loans</a:t>
          </a:r>
        </a:p>
        <a:p>
          <a:r>
            <a:rPr lang="en-US" sz="2000" b="1" dirty="0" smtClean="0"/>
            <a:t>11,032</a:t>
          </a:r>
          <a:endParaRPr lang="en-US" sz="2800" b="1" dirty="0"/>
        </a:p>
      </dgm:t>
    </dgm:pt>
    <dgm:pt modelId="{E2304118-0B15-472E-BF15-962844AEFC46}" type="parTrans" cxnId="{26666E1E-897A-4716-951D-5E5301BC6442}">
      <dgm:prSet/>
      <dgm:spPr/>
      <dgm:t>
        <a:bodyPr/>
        <a:lstStyle/>
        <a:p>
          <a:endParaRPr lang="en-US" sz="2000"/>
        </a:p>
      </dgm:t>
    </dgm:pt>
    <dgm:pt modelId="{CC88F9D1-97C9-41DF-9CC6-D5F0B3CB29DE}" type="sibTrans" cxnId="{26666E1E-897A-4716-951D-5E5301BC6442}">
      <dgm:prSet/>
      <dgm:spPr/>
      <dgm:t>
        <a:bodyPr/>
        <a:lstStyle/>
        <a:p>
          <a:endParaRPr lang="en-US" sz="2000"/>
        </a:p>
      </dgm:t>
    </dgm:pt>
    <dgm:pt modelId="{CD4B847C-D9BD-49FD-A0E9-8A7FAD57CC00}">
      <dgm:prSet phldrT="[Text]" custT="1"/>
      <dgm:spPr/>
      <dgm:t>
        <a:bodyPr/>
        <a:lstStyle/>
        <a:p>
          <a:r>
            <a:rPr lang="en-US" sz="1600" dirty="0" smtClean="0"/>
            <a:t>Outstanding Loan Portfolio (</a:t>
          </a:r>
          <a:r>
            <a:rPr lang="en-US" sz="1600" dirty="0" err="1" smtClean="0"/>
            <a:t>Rs</a:t>
          </a:r>
          <a:r>
            <a:rPr lang="en-US" sz="1600" dirty="0" smtClean="0"/>
            <a:t>)</a:t>
          </a:r>
        </a:p>
        <a:p>
          <a:r>
            <a:rPr lang="en-US" sz="2000" b="1" dirty="0" smtClean="0"/>
            <a:t>681 Million</a:t>
          </a:r>
          <a:endParaRPr lang="en-US" sz="2000" b="1" dirty="0"/>
        </a:p>
      </dgm:t>
    </dgm:pt>
    <dgm:pt modelId="{4F4EA4AA-F820-4BED-B23C-2A5FCC787F57}" type="parTrans" cxnId="{46DB307E-F496-4AB8-881F-9454BA29164C}">
      <dgm:prSet/>
      <dgm:spPr/>
      <dgm:t>
        <a:bodyPr/>
        <a:lstStyle/>
        <a:p>
          <a:endParaRPr lang="en-US" sz="2000"/>
        </a:p>
      </dgm:t>
    </dgm:pt>
    <dgm:pt modelId="{1C89AFC4-BB21-432A-8F87-FD4DFBC3DE7D}" type="sibTrans" cxnId="{46DB307E-F496-4AB8-881F-9454BA29164C}">
      <dgm:prSet/>
      <dgm:spPr/>
      <dgm:t>
        <a:bodyPr/>
        <a:lstStyle/>
        <a:p>
          <a:endParaRPr lang="en-US" sz="2000"/>
        </a:p>
      </dgm:t>
    </dgm:pt>
    <dgm:pt modelId="{E6EA1EBD-C7F8-4250-8209-785D479CFB82}">
      <dgm:prSet custT="1"/>
      <dgm:spPr/>
      <dgm:t>
        <a:bodyPr/>
        <a:lstStyle/>
        <a:p>
          <a:r>
            <a:rPr lang="en-US" sz="1600" dirty="0" smtClean="0"/>
            <a:t>Total benefited farmers</a:t>
          </a:r>
        </a:p>
        <a:p>
          <a:r>
            <a:rPr lang="en-US" sz="2000" b="1" dirty="0" smtClean="0"/>
            <a:t>53,004</a:t>
          </a:r>
          <a:endParaRPr lang="en-US" sz="2000" dirty="0"/>
        </a:p>
      </dgm:t>
    </dgm:pt>
    <dgm:pt modelId="{389D7EAA-F250-4F02-89BE-CC58CE5FA7E0}" type="parTrans" cxnId="{F6D7FFBB-6770-428F-922D-2AC0D73CF981}">
      <dgm:prSet/>
      <dgm:spPr/>
      <dgm:t>
        <a:bodyPr/>
        <a:lstStyle/>
        <a:p>
          <a:endParaRPr lang="en-US"/>
        </a:p>
      </dgm:t>
    </dgm:pt>
    <dgm:pt modelId="{9AD92301-0D28-40B0-9074-708271CE9072}" type="sibTrans" cxnId="{F6D7FFBB-6770-428F-922D-2AC0D73CF981}">
      <dgm:prSet/>
      <dgm:spPr/>
      <dgm:t>
        <a:bodyPr/>
        <a:lstStyle/>
        <a:p>
          <a:endParaRPr lang="en-US"/>
        </a:p>
      </dgm:t>
    </dgm:pt>
    <dgm:pt modelId="{DB3C61EC-E14E-4B59-A799-5C943D51F441}" type="pres">
      <dgm:prSet presAssocID="{3E1723A1-7B8E-4285-800E-9D85E8EB63B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81A8C3-712C-4E4E-B426-91F1A08D5CFD}" type="pres">
      <dgm:prSet presAssocID="{3E1723A1-7B8E-4285-800E-9D85E8EB63B2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4D071167-DFB0-4F6C-AD4F-D2AFE4EF8F74}" type="pres">
      <dgm:prSet presAssocID="{FEB02226-03EA-4BE4-98A7-55C551FC00B2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3DC7B029-B5F8-48D9-B624-3F359FDB2E11}" type="pres">
      <dgm:prSet presAssocID="{4BB47D2E-8AF9-4B89-81BD-878DD4D49657}" presName="node" presStyleLbl="vennNode1" presStyleIdx="1" presStyleCnt="8" custScaleX="102543" custScaleY="107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48B65-ABBC-49D7-BB57-3406B8B05382}" type="pres">
      <dgm:prSet presAssocID="{ED01879C-3B1E-448E-A2C0-0C75EBCDC77A}" presName="node" presStyleLbl="vennNode1" presStyleIdx="2" presStyleCnt="8" custScaleX="102543" custScaleY="107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14DB0-1C64-44AA-8A2F-B0AD5A2FB744}" type="pres">
      <dgm:prSet presAssocID="{A2265172-1A16-4AA6-8F69-B370DD7639B0}" presName="node" presStyleLbl="vennNode1" presStyleIdx="3" presStyleCnt="8" custScaleX="102543" custScaleY="107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1C0E8-5ECD-4F84-9C70-CF4A7D35B825}" type="pres">
      <dgm:prSet presAssocID="{E6EA1EBD-C7F8-4250-8209-785D479CFB82}" presName="node" presStyleLbl="vennNode1" presStyleIdx="4" presStyleCnt="8" custScaleX="102543" custScaleY="107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434D2-B53B-4084-8732-86742B90AA1B}" type="pres">
      <dgm:prSet presAssocID="{28E2E08E-C84D-4D2E-BCC4-FBE01B85399A}" presName="node" presStyleLbl="vennNode1" presStyleIdx="5" presStyleCnt="8" custScaleX="102543" custScaleY="107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B5B63-5543-4506-9AF7-E30C73041572}" type="pres">
      <dgm:prSet presAssocID="{D616BC11-98BB-466B-B74A-536852BE5CCD}" presName="node" presStyleLbl="vennNode1" presStyleIdx="6" presStyleCnt="8" custScaleX="102543" custScaleY="107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2A8C1-2838-4ECC-B0DF-4D288BC785BE}" type="pres">
      <dgm:prSet presAssocID="{CD4B847C-D9BD-49FD-A0E9-8A7FAD57CC00}" presName="node" presStyleLbl="vennNode1" presStyleIdx="7" presStyleCnt="8" custScaleX="102543" custScaleY="107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75C79-0774-4EE9-AD72-8D04394C247B}" srcId="{FEB02226-03EA-4BE4-98A7-55C551FC00B2}" destId="{ED01879C-3B1E-448E-A2C0-0C75EBCDC77A}" srcOrd="1" destOrd="0" parTransId="{4569BA6B-C8FF-4812-BE1F-9AFE6D494F7A}" sibTransId="{B254797E-CDB7-4182-8D61-5669C4E706B3}"/>
    <dgm:cxn modelId="{26666E1E-897A-4716-951D-5E5301BC6442}" srcId="{FEB02226-03EA-4BE4-98A7-55C551FC00B2}" destId="{D616BC11-98BB-466B-B74A-536852BE5CCD}" srcOrd="5" destOrd="0" parTransId="{E2304118-0B15-472E-BF15-962844AEFC46}" sibTransId="{CC88F9D1-97C9-41DF-9CC6-D5F0B3CB29DE}"/>
    <dgm:cxn modelId="{46DB307E-F496-4AB8-881F-9454BA29164C}" srcId="{FEB02226-03EA-4BE4-98A7-55C551FC00B2}" destId="{CD4B847C-D9BD-49FD-A0E9-8A7FAD57CC00}" srcOrd="6" destOrd="0" parTransId="{4F4EA4AA-F820-4BED-B23C-2A5FCC787F57}" sibTransId="{1C89AFC4-BB21-432A-8F87-FD4DFBC3DE7D}"/>
    <dgm:cxn modelId="{4654B16F-2A38-4B09-A2FD-D1E54C211458}" type="presOf" srcId="{CD4B847C-D9BD-49FD-A0E9-8A7FAD57CC00}" destId="{72C2A8C1-2838-4ECC-B0DF-4D288BC785BE}" srcOrd="0" destOrd="0" presId="urn:microsoft.com/office/officeart/2005/8/layout/radial3"/>
    <dgm:cxn modelId="{D1A01A6A-DDCC-4AB2-B32B-27AA1B156BD8}" type="presOf" srcId="{4BB47D2E-8AF9-4B89-81BD-878DD4D49657}" destId="{3DC7B029-B5F8-48D9-B624-3F359FDB2E11}" srcOrd="0" destOrd="0" presId="urn:microsoft.com/office/officeart/2005/8/layout/radial3"/>
    <dgm:cxn modelId="{28275C3A-6D73-47A5-A834-BD087BD8EDC9}" type="presOf" srcId="{FEB02226-03EA-4BE4-98A7-55C551FC00B2}" destId="{4D071167-DFB0-4F6C-AD4F-D2AFE4EF8F74}" srcOrd="0" destOrd="0" presId="urn:microsoft.com/office/officeart/2005/8/layout/radial3"/>
    <dgm:cxn modelId="{16E0979B-8D99-4128-89CA-1FF097E72F02}" type="presOf" srcId="{A2265172-1A16-4AA6-8F69-B370DD7639B0}" destId="{52B14DB0-1C64-44AA-8A2F-B0AD5A2FB744}" srcOrd="0" destOrd="0" presId="urn:microsoft.com/office/officeart/2005/8/layout/radial3"/>
    <dgm:cxn modelId="{060B09AD-49A1-4A3B-9952-026F52EB6FC6}" type="presOf" srcId="{ED01879C-3B1E-448E-A2C0-0C75EBCDC77A}" destId="{4E848B65-ABBC-49D7-BB57-3406B8B05382}" srcOrd="0" destOrd="0" presId="urn:microsoft.com/office/officeart/2005/8/layout/radial3"/>
    <dgm:cxn modelId="{46B88F5B-8682-4841-BA6B-D2E0DDB97C07}" type="presOf" srcId="{E6EA1EBD-C7F8-4250-8209-785D479CFB82}" destId="{B681C0E8-5ECD-4F84-9C70-CF4A7D35B825}" srcOrd="0" destOrd="0" presId="urn:microsoft.com/office/officeart/2005/8/layout/radial3"/>
    <dgm:cxn modelId="{FCBE8B60-FC42-4F0F-8A3B-003C987CF880}" type="presOf" srcId="{D616BC11-98BB-466B-B74A-536852BE5CCD}" destId="{C87B5B63-5543-4506-9AF7-E30C73041572}" srcOrd="0" destOrd="0" presId="urn:microsoft.com/office/officeart/2005/8/layout/radial3"/>
    <dgm:cxn modelId="{8370602A-3F4C-498B-8BF1-C6D7FB1BC156}" srcId="{FEB02226-03EA-4BE4-98A7-55C551FC00B2}" destId="{28E2E08E-C84D-4D2E-BCC4-FBE01B85399A}" srcOrd="4" destOrd="0" parTransId="{5655AF5F-E764-42F6-8C2F-52067F075F47}" sibTransId="{F2DE6C9C-4D91-4F8B-9BAF-AEB5F03D365E}"/>
    <dgm:cxn modelId="{25FB5F6F-6447-4B2A-98A9-54E35A23B671}" type="presOf" srcId="{28E2E08E-C84D-4D2E-BCC4-FBE01B85399A}" destId="{50C434D2-B53B-4084-8732-86742B90AA1B}" srcOrd="0" destOrd="0" presId="urn:microsoft.com/office/officeart/2005/8/layout/radial3"/>
    <dgm:cxn modelId="{F6D7FFBB-6770-428F-922D-2AC0D73CF981}" srcId="{FEB02226-03EA-4BE4-98A7-55C551FC00B2}" destId="{E6EA1EBD-C7F8-4250-8209-785D479CFB82}" srcOrd="3" destOrd="0" parTransId="{389D7EAA-F250-4F02-89BE-CC58CE5FA7E0}" sibTransId="{9AD92301-0D28-40B0-9074-708271CE9072}"/>
    <dgm:cxn modelId="{140A43C9-0055-4245-B9DE-5F8F1A19749F}" type="presOf" srcId="{3E1723A1-7B8E-4285-800E-9D85E8EB63B2}" destId="{DB3C61EC-E14E-4B59-A799-5C943D51F441}" srcOrd="0" destOrd="0" presId="urn:microsoft.com/office/officeart/2005/8/layout/radial3"/>
    <dgm:cxn modelId="{B16F8979-433A-47A2-8137-91C2ECF02058}" srcId="{FEB02226-03EA-4BE4-98A7-55C551FC00B2}" destId="{A2265172-1A16-4AA6-8F69-B370DD7639B0}" srcOrd="2" destOrd="0" parTransId="{5FEE0F2D-81EE-419C-B9D9-639EFC72D6E6}" sibTransId="{EC2666AD-48EE-4008-9503-611A7E2C1C55}"/>
    <dgm:cxn modelId="{0077A8F3-8B19-4B2D-A263-DA72B326E796}" srcId="{FEB02226-03EA-4BE4-98A7-55C551FC00B2}" destId="{4BB47D2E-8AF9-4B89-81BD-878DD4D49657}" srcOrd="0" destOrd="0" parTransId="{067C02F1-7F37-4380-A295-FCBE8603F15F}" sibTransId="{CF351A1A-E851-4E19-838A-55B4C6BFE6ED}"/>
    <dgm:cxn modelId="{BB3D674F-6E21-49F1-8F1F-7B9BAE81462B}" srcId="{3E1723A1-7B8E-4285-800E-9D85E8EB63B2}" destId="{FEB02226-03EA-4BE4-98A7-55C551FC00B2}" srcOrd="0" destOrd="0" parTransId="{9D832428-AEEA-4DE0-8F87-443464C4B9E4}" sibTransId="{0425D875-0826-44FB-93E0-6B461FDED966}"/>
    <dgm:cxn modelId="{8346E3A2-BEAC-406F-AD00-529A0E30129C}" type="presParOf" srcId="{DB3C61EC-E14E-4B59-A799-5C943D51F441}" destId="{7081A8C3-712C-4E4E-B426-91F1A08D5CFD}" srcOrd="0" destOrd="0" presId="urn:microsoft.com/office/officeart/2005/8/layout/radial3"/>
    <dgm:cxn modelId="{BDB433CE-41F8-405D-9180-4311F2239A17}" type="presParOf" srcId="{7081A8C3-712C-4E4E-B426-91F1A08D5CFD}" destId="{4D071167-DFB0-4F6C-AD4F-D2AFE4EF8F74}" srcOrd="0" destOrd="0" presId="urn:microsoft.com/office/officeart/2005/8/layout/radial3"/>
    <dgm:cxn modelId="{F13F1440-7E28-4EB4-B675-2C0360E68067}" type="presParOf" srcId="{7081A8C3-712C-4E4E-B426-91F1A08D5CFD}" destId="{3DC7B029-B5F8-48D9-B624-3F359FDB2E11}" srcOrd="1" destOrd="0" presId="urn:microsoft.com/office/officeart/2005/8/layout/radial3"/>
    <dgm:cxn modelId="{1CF53985-096F-4D4B-8690-E5F97B542185}" type="presParOf" srcId="{7081A8C3-712C-4E4E-B426-91F1A08D5CFD}" destId="{4E848B65-ABBC-49D7-BB57-3406B8B05382}" srcOrd="2" destOrd="0" presId="urn:microsoft.com/office/officeart/2005/8/layout/radial3"/>
    <dgm:cxn modelId="{2B3A0748-EE71-44F3-B246-CE678CE574C9}" type="presParOf" srcId="{7081A8C3-712C-4E4E-B426-91F1A08D5CFD}" destId="{52B14DB0-1C64-44AA-8A2F-B0AD5A2FB744}" srcOrd="3" destOrd="0" presId="urn:microsoft.com/office/officeart/2005/8/layout/radial3"/>
    <dgm:cxn modelId="{339C81DF-46CC-4496-BE6B-2F287A356D11}" type="presParOf" srcId="{7081A8C3-712C-4E4E-B426-91F1A08D5CFD}" destId="{B681C0E8-5ECD-4F84-9C70-CF4A7D35B825}" srcOrd="4" destOrd="0" presId="urn:microsoft.com/office/officeart/2005/8/layout/radial3"/>
    <dgm:cxn modelId="{D73E1B61-5E31-470A-9AE5-EBF7CEA85167}" type="presParOf" srcId="{7081A8C3-712C-4E4E-B426-91F1A08D5CFD}" destId="{50C434D2-B53B-4084-8732-86742B90AA1B}" srcOrd="5" destOrd="0" presId="urn:microsoft.com/office/officeart/2005/8/layout/radial3"/>
    <dgm:cxn modelId="{B2A09017-724A-4CCB-89C8-B911E9C0DBD3}" type="presParOf" srcId="{7081A8C3-712C-4E4E-B426-91F1A08D5CFD}" destId="{C87B5B63-5543-4506-9AF7-E30C73041572}" srcOrd="6" destOrd="0" presId="urn:microsoft.com/office/officeart/2005/8/layout/radial3"/>
    <dgm:cxn modelId="{F236D3A8-1115-4BD9-A34F-602ADC1BDD38}" type="presParOf" srcId="{7081A8C3-712C-4E4E-B426-91F1A08D5CFD}" destId="{72C2A8C1-2838-4ECC-B0DF-4D288BC785BE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D6E24-DDD9-4242-B9DC-C787378A8A51}">
      <dsp:nvSpPr>
        <dsp:cNvPr id="0" name=""/>
        <dsp:cNvSpPr/>
      </dsp:nvSpPr>
      <dsp:spPr>
        <a:xfrm>
          <a:off x="3207655" y="2008466"/>
          <a:ext cx="1433289" cy="1433289"/>
        </a:xfrm>
        <a:prstGeom prst="ellipse">
          <a:avLst/>
        </a:prstGeom>
        <a:solidFill>
          <a:srgbClr val="70AD47">
            <a:lumMod val="75000"/>
            <a:alpha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Akhuwat</a:t>
          </a:r>
          <a:r>
            <a:rPr lang="en-US" sz="1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7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– Interest-free </a:t>
          </a:r>
          <a:r>
            <a:rPr lang="en-US" sz="1700" kern="1200" dirty="0" err="1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Agri</a:t>
          </a:r>
          <a:r>
            <a:rPr lang="en-US" sz="17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Loans</a:t>
          </a:r>
          <a:endParaRPr lang="en-US" sz="17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17555" y="2218366"/>
        <a:ext cx="1013489" cy="1013489"/>
      </dsp:txXfrm>
    </dsp:sp>
    <dsp:sp modelId="{AA5FF9C6-E4F0-490A-97CB-BE61CF6B2222}">
      <dsp:nvSpPr>
        <dsp:cNvPr id="0" name=""/>
        <dsp:cNvSpPr/>
      </dsp:nvSpPr>
      <dsp:spPr>
        <a:xfrm rot="16200000">
          <a:off x="3772782" y="1487501"/>
          <a:ext cx="303035" cy="487318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818237" y="1630420"/>
        <a:ext cx="212125" cy="292390"/>
      </dsp:txXfrm>
    </dsp:sp>
    <dsp:sp modelId="{15E76E49-DB4A-43B4-8DD6-0C98E943E8D1}">
      <dsp:nvSpPr>
        <dsp:cNvPr id="0" name=""/>
        <dsp:cNvSpPr/>
      </dsp:nvSpPr>
      <dsp:spPr>
        <a:xfrm>
          <a:off x="3207655" y="3412"/>
          <a:ext cx="1433289" cy="1433289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Interest free </a:t>
          </a:r>
          <a:r>
            <a:rPr lang="en-US" sz="13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Loan (Financial Inclusion)</a:t>
          </a:r>
          <a:endParaRPr lang="en-US" sz="13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17555" y="213312"/>
        <a:ext cx="1013489" cy="1013489"/>
      </dsp:txXfrm>
    </dsp:sp>
    <dsp:sp modelId="{8626A861-4350-4408-B5BF-CE467B6BDDD5}">
      <dsp:nvSpPr>
        <dsp:cNvPr id="0" name=""/>
        <dsp:cNvSpPr/>
      </dsp:nvSpPr>
      <dsp:spPr>
        <a:xfrm rot="19800000">
          <a:off x="4633568" y="1984476"/>
          <a:ext cx="303035" cy="487318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75974"/>
            <a:satOff val="-3035"/>
            <a:lumOff val="703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639658" y="2104668"/>
        <a:ext cx="212125" cy="292390"/>
      </dsp:txXfrm>
    </dsp:sp>
    <dsp:sp modelId="{3A6F66BC-4287-4BD1-8C32-528F96C261D8}">
      <dsp:nvSpPr>
        <dsp:cNvPr id="0" name=""/>
        <dsp:cNvSpPr/>
      </dsp:nvSpPr>
      <dsp:spPr>
        <a:xfrm>
          <a:off x="4944083" y="1005939"/>
          <a:ext cx="1433289" cy="1433289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-8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Digital Inclusion</a:t>
          </a:r>
        </a:p>
      </dsp:txBody>
      <dsp:txXfrm>
        <a:off x="5153983" y="1215839"/>
        <a:ext cx="1013489" cy="1013489"/>
      </dsp:txXfrm>
    </dsp:sp>
    <dsp:sp modelId="{4231ED91-07F6-4246-B709-DBC4524EFF5C}">
      <dsp:nvSpPr>
        <dsp:cNvPr id="0" name=""/>
        <dsp:cNvSpPr/>
      </dsp:nvSpPr>
      <dsp:spPr>
        <a:xfrm rot="1800000">
          <a:off x="4633568" y="2978427"/>
          <a:ext cx="303035" cy="487318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151948"/>
            <a:satOff val="-6069"/>
            <a:lumOff val="1407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639658" y="3053164"/>
        <a:ext cx="212125" cy="292390"/>
      </dsp:txXfrm>
    </dsp:sp>
    <dsp:sp modelId="{42375134-0C7A-4E08-A59C-7277A5E34622}">
      <dsp:nvSpPr>
        <dsp:cNvPr id="0" name=""/>
        <dsp:cNvSpPr/>
      </dsp:nvSpPr>
      <dsp:spPr>
        <a:xfrm>
          <a:off x="4944083" y="3010993"/>
          <a:ext cx="1433289" cy="1433289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-16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Social Inclusion</a:t>
          </a:r>
        </a:p>
      </dsp:txBody>
      <dsp:txXfrm>
        <a:off x="5153983" y="3220893"/>
        <a:ext cx="1013489" cy="1013489"/>
      </dsp:txXfrm>
    </dsp:sp>
    <dsp:sp modelId="{D61D9D2D-24C4-4343-B405-34D53AB863C3}">
      <dsp:nvSpPr>
        <dsp:cNvPr id="0" name=""/>
        <dsp:cNvSpPr/>
      </dsp:nvSpPr>
      <dsp:spPr>
        <a:xfrm rot="5400000">
          <a:off x="3772782" y="3475402"/>
          <a:ext cx="303035" cy="487318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227922"/>
            <a:satOff val="-9104"/>
            <a:lumOff val="2111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818237" y="3527411"/>
        <a:ext cx="212125" cy="292390"/>
      </dsp:txXfrm>
    </dsp:sp>
    <dsp:sp modelId="{F8E94AB0-8A41-4F85-AE1B-3DD87BE669BE}">
      <dsp:nvSpPr>
        <dsp:cNvPr id="0" name=""/>
        <dsp:cNvSpPr/>
      </dsp:nvSpPr>
      <dsp:spPr>
        <a:xfrm>
          <a:off x="3207655" y="4013520"/>
          <a:ext cx="1433289" cy="1433289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-24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Skill Enhancement</a:t>
          </a:r>
        </a:p>
      </dsp:txBody>
      <dsp:txXfrm>
        <a:off x="3417555" y="4223420"/>
        <a:ext cx="1013489" cy="1013489"/>
      </dsp:txXfrm>
    </dsp:sp>
    <dsp:sp modelId="{EBAA479F-01B6-47A6-846D-B069E97D9D4D}">
      <dsp:nvSpPr>
        <dsp:cNvPr id="0" name=""/>
        <dsp:cNvSpPr/>
      </dsp:nvSpPr>
      <dsp:spPr>
        <a:xfrm rot="9000000">
          <a:off x="2911995" y="2978427"/>
          <a:ext cx="303035" cy="487318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303896"/>
            <a:satOff val="-12138"/>
            <a:lumOff val="2815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996815" y="3053164"/>
        <a:ext cx="212125" cy="292390"/>
      </dsp:txXfrm>
    </dsp:sp>
    <dsp:sp modelId="{AD223DBE-570F-4E37-8BED-C339097F2ADE}">
      <dsp:nvSpPr>
        <dsp:cNvPr id="0" name=""/>
        <dsp:cNvSpPr/>
      </dsp:nvSpPr>
      <dsp:spPr>
        <a:xfrm>
          <a:off x="1471227" y="3010993"/>
          <a:ext cx="1433289" cy="1433289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-32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Productive Networking</a:t>
          </a:r>
        </a:p>
      </dsp:txBody>
      <dsp:txXfrm>
        <a:off x="1681127" y="3220893"/>
        <a:ext cx="1013489" cy="1013489"/>
      </dsp:txXfrm>
    </dsp:sp>
    <dsp:sp modelId="{2B6E91A1-3496-49D1-A514-D76E034C82C8}">
      <dsp:nvSpPr>
        <dsp:cNvPr id="0" name=""/>
        <dsp:cNvSpPr/>
      </dsp:nvSpPr>
      <dsp:spPr>
        <a:xfrm rot="12600000">
          <a:off x="2911995" y="1984476"/>
          <a:ext cx="303035" cy="487318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shade val="90000"/>
            <a:hueOff val="379870"/>
            <a:satOff val="-15173"/>
            <a:lumOff val="3519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996815" y="2104668"/>
        <a:ext cx="212125" cy="292390"/>
      </dsp:txXfrm>
    </dsp:sp>
    <dsp:sp modelId="{AD387AA2-FAF4-4CA6-B4A6-E209E4A05762}">
      <dsp:nvSpPr>
        <dsp:cNvPr id="0" name=""/>
        <dsp:cNvSpPr/>
      </dsp:nvSpPr>
      <dsp:spPr>
        <a:xfrm>
          <a:off x="1471227" y="1005939"/>
          <a:ext cx="1433289" cy="1433289"/>
        </a:xfrm>
        <a:prstGeom prst="ellipse">
          <a:avLst/>
        </a:prstGeom>
        <a:solidFill>
          <a:srgbClr val="70AD47">
            <a:alpha val="90000"/>
            <a:hueOff val="0"/>
            <a:satOff val="0"/>
            <a:lumOff val="0"/>
            <a:alphaOff val="-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Technological Inclusion</a:t>
          </a:r>
        </a:p>
      </dsp:txBody>
      <dsp:txXfrm>
        <a:off x="1681127" y="1215839"/>
        <a:ext cx="1013489" cy="1013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D5DF7-EB51-4DEF-AD94-7D02E523B1C4}">
      <dsp:nvSpPr>
        <dsp:cNvPr id="0" name=""/>
        <dsp:cNvSpPr/>
      </dsp:nvSpPr>
      <dsp:spPr>
        <a:xfrm>
          <a:off x="347705" y="111258"/>
          <a:ext cx="6183117" cy="5796926"/>
        </a:xfrm>
        <a:prstGeom prst="circularArrow">
          <a:avLst>
            <a:gd name="adj1" fmla="val 5544"/>
            <a:gd name="adj2" fmla="val 330680"/>
            <a:gd name="adj3" fmla="val 15222769"/>
            <a:gd name="adj4" fmla="val 16553966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1C23-7E98-4BE6-8BA0-E116833E2E20}">
      <dsp:nvSpPr>
        <dsp:cNvPr id="0" name=""/>
        <dsp:cNvSpPr/>
      </dsp:nvSpPr>
      <dsp:spPr>
        <a:xfrm>
          <a:off x="3305403" y="9346"/>
          <a:ext cx="875239" cy="437619"/>
        </a:xfrm>
        <a:prstGeom prst="flowChartDocumen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1. Program Introduction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3305403" y="9346"/>
        <a:ext cx="875239" cy="350946"/>
      </dsp:txXfrm>
    </dsp:sp>
    <dsp:sp modelId="{91CBD050-1338-4847-A814-BDA44D4E4FD3}">
      <dsp:nvSpPr>
        <dsp:cNvPr id="0" name=""/>
        <dsp:cNvSpPr/>
      </dsp:nvSpPr>
      <dsp:spPr>
        <a:xfrm>
          <a:off x="4250623" y="272796"/>
          <a:ext cx="1281517" cy="512435"/>
        </a:xfrm>
        <a:prstGeom prst="flowChartDocument">
          <a:avLst/>
        </a:prstGeom>
        <a:solidFill>
          <a:schemeClr val="accent5">
            <a:hueOff val="-525239"/>
            <a:satOff val="-731"/>
            <a:lumOff val="-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2. LRMS Verification/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Registration</a:t>
          </a:r>
        </a:p>
      </dsp:txBody>
      <dsp:txXfrm>
        <a:off x="4250623" y="272796"/>
        <a:ext cx="1281517" cy="410944"/>
      </dsp:txXfrm>
    </dsp:sp>
    <dsp:sp modelId="{6D1E4200-3DAB-4AB3-8287-30FC7BBD20E3}">
      <dsp:nvSpPr>
        <dsp:cNvPr id="0" name=""/>
        <dsp:cNvSpPr/>
      </dsp:nvSpPr>
      <dsp:spPr>
        <a:xfrm>
          <a:off x="4898374" y="886500"/>
          <a:ext cx="1332919" cy="681754"/>
        </a:xfrm>
        <a:prstGeom prst="flowChartDocumen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3. Application submission by potential borrowers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4898374" y="886500"/>
        <a:ext cx="1332919" cy="546729"/>
      </dsp:txXfrm>
    </dsp:sp>
    <dsp:sp modelId="{6A663E55-4497-4FA2-BE53-445341C40D57}">
      <dsp:nvSpPr>
        <dsp:cNvPr id="0" name=""/>
        <dsp:cNvSpPr/>
      </dsp:nvSpPr>
      <dsp:spPr>
        <a:xfrm>
          <a:off x="5257041" y="1647535"/>
          <a:ext cx="1255715" cy="628050"/>
        </a:xfrm>
        <a:prstGeom prst="flowChartDocument">
          <a:avLst/>
        </a:prstGeom>
        <a:solidFill>
          <a:schemeClr val="accent5">
            <a:hueOff val="-1575717"/>
            <a:satOff val="-2192"/>
            <a:lumOff val="-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Palatino Linotype" panose="02040502050505030304" pitchFamily="18" charset="0"/>
            </a:rPr>
            <a:t>4.Selection of farmers on PITB portal</a:t>
          </a:r>
        </a:p>
      </dsp:txBody>
      <dsp:txXfrm>
        <a:off x="5257041" y="1647535"/>
        <a:ext cx="1255715" cy="503661"/>
      </dsp:txXfrm>
    </dsp:sp>
    <dsp:sp modelId="{CD278C17-0ABB-4CC5-A970-9BF0A345B5C5}">
      <dsp:nvSpPr>
        <dsp:cNvPr id="0" name=""/>
        <dsp:cNvSpPr/>
      </dsp:nvSpPr>
      <dsp:spPr>
        <a:xfrm>
          <a:off x="5267170" y="2440932"/>
          <a:ext cx="1303231" cy="475482"/>
        </a:xfrm>
        <a:prstGeom prst="flowChartDocumen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5.Social Appraisal  by staff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5267170" y="2440932"/>
        <a:ext cx="1303231" cy="381310"/>
      </dsp:txXfrm>
    </dsp:sp>
    <dsp:sp modelId="{745C1D0D-32D2-4DCB-AEC5-E4D772656FCA}">
      <dsp:nvSpPr>
        <dsp:cNvPr id="0" name=""/>
        <dsp:cNvSpPr/>
      </dsp:nvSpPr>
      <dsp:spPr>
        <a:xfrm>
          <a:off x="5283880" y="3327281"/>
          <a:ext cx="1378423" cy="618295"/>
        </a:xfrm>
        <a:prstGeom prst="flowChartDocument">
          <a:avLst/>
        </a:prstGeom>
        <a:solidFill>
          <a:schemeClr val="accent5">
            <a:hueOff val="-2626195"/>
            <a:satOff val="-3653"/>
            <a:lumOff val="-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6.Agriculture Appraisal   by staff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5283880" y="3327281"/>
        <a:ext cx="1378423" cy="495838"/>
      </dsp:txXfrm>
    </dsp:sp>
    <dsp:sp modelId="{B911B034-4D0C-48E3-8E4B-C626C25D0751}">
      <dsp:nvSpPr>
        <dsp:cNvPr id="0" name=""/>
        <dsp:cNvSpPr/>
      </dsp:nvSpPr>
      <dsp:spPr>
        <a:xfrm>
          <a:off x="4869964" y="4109412"/>
          <a:ext cx="1470209" cy="722746"/>
        </a:xfrm>
        <a:prstGeom prst="flowChartDocument">
          <a:avLst/>
        </a:prstGeom>
        <a:solidFill>
          <a:schemeClr val="accent5">
            <a:hueOff val="-3151434"/>
            <a:satOff val="-4383"/>
            <a:lumOff val="-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7.Guarantors of Loans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Palatino Linotype" panose="02040502050505030304" pitchFamily="18" charset="0"/>
            </a:rPr>
            <a:t>(to be provided by farmers)</a:t>
          </a:r>
          <a:endParaRPr lang="en-US" sz="1000" kern="1200" dirty="0">
            <a:latin typeface="Palatino Linotype" panose="02040502050505030304" pitchFamily="18" charset="0"/>
          </a:endParaRPr>
        </a:p>
      </dsp:txBody>
      <dsp:txXfrm>
        <a:off x="4869964" y="4109412"/>
        <a:ext cx="1470209" cy="579602"/>
      </dsp:txXfrm>
    </dsp:sp>
    <dsp:sp modelId="{756E85B8-3B83-413D-93E9-3D9EA9592F86}">
      <dsp:nvSpPr>
        <dsp:cNvPr id="0" name=""/>
        <dsp:cNvSpPr/>
      </dsp:nvSpPr>
      <dsp:spPr>
        <a:xfrm>
          <a:off x="3576160" y="4782850"/>
          <a:ext cx="1195244" cy="554726"/>
        </a:xfrm>
        <a:prstGeom prst="flowChartDocumen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8.Finalization of documents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3576160" y="4782850"/>
        <a:ext cx="1195244" cy="444859"/>
      </dsp:txXfrm>
    </dsp:sp>
    <dsp:sp modelId="{FB944F90-6B23-43EF-A2C3-4A59E6748100}">
      <dsp:nvSpPr>
        <dsp:cNvPr id="0" name=""/>
        <dsp:cNvSpPr/>
      </dsp:nvSpPr>
      <dsp:spPr>
        <a:xfrm>
          <a:off x="2115955" y="4737777"/>
          <a:ext cx="1250122" cy="644872"/>
        </a:xfrm>
        <a:prstGeom prst="flowChartDocument">
          <a:avLst/>
        </a:prstGeom>
        <a:solidFill>
          <a:schemeClr val="accent5">
            <a:hueOff val="-4201912"/>
            <a:satOff val="-5845"/>
            <a:lumOff val="-22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9. Loan Approved by </a:t>
          </a:r>
          <a:r>
            <a:rPr lang="en-US" sz="1000" kern="1200" dirty="0" smtClean="0">
              <a:latin typeface="Palatino Linotype" panose="02040502050505030304" pitchFamily="18" charset="0"/>
            </a:rPr>
            <a:t>Loan Approval Committee</a:t>
          </a:r>
          <a:endParaRPr lang="en-US" sz="1000" kern="1200" dirty="0">
            <a:latin typeface="Palatino Linotype" panose="02040502050505030304" pitchFamily="18" charset="0"/>
          </a:endParaRPr>
        </a:p>
      </dsp:txBody>
      <dsp:txXfrm>
        <a:off x="2115955" y="4737777"/>
        <a:ext cx="1250122" cy="517152"/>
      </dsp:txXfrm>
    </dsp:sp>
    <dsp:sp modelId="{F3F80927-ECE7-4FF4-9196-95EDCB725E42}">
      <dsp:nvSpPr>
        <dsp:cNvPr id="0" name=""/>
        <dsp:cNvSpPr/>
      </dsp:nvSpPr>
      <dsp:spPr>
        <a:xfrm>
          <a:off x="771936" y="4297713"/>
          <a:ext cx="1286042" cy="566450"/>
        </a:xfrm>
        <a:prstGeom prst="flowChartDocument">
          <a:avLst/>
        </a:prstGeom>
        <a:solidFill>
          <a:schemeClr val="accent5">
            <a:hueOff val="-4727151"/>
            <a:satOff val="-6575"/>
            <a:lumOff val="-25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10.Final Approval from Agri. Dept.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771936" y="4297713"/>
        <a:ext cx="1286042" cy="454261"/>
      </dsp:txXfrm>
    </dsp:sp>
    <dsp:sp modelId="{39518A22-6050-4E53-9C3A-A37DA85D45F7}">
      <dsp:nvSpPr>
        <dsp:cNvPr id="0" name=""/>
        <dsp:cNvSpPr/>
      </dsp:nvSpPr>
      <dsp:spPr>
        <a:xfrm>
          <a:off x="408335" y="3452584"/>
          <a:ext cx="1137951" cy="586331"/>
        </a:xfrm>
        <a:prstGeom prst="flowChartDocument">
          <a:avLst/>
        </a:prstGeom>
        <a:solidFill>
          <a:schemeClr val="accent5">
            <a:hueOff val="-5252390"/>
            <a:satOff val="-7306"/>
            <a:lumOff val="-28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Palatino Linotype" panose="02040502050505030304" pitchFamily="18" charset="0"/>
            </a:rPr>
            <a:t>11.Asaan Account</a:t>
          </a:r>
        </a:p>
      </dsp:txBody>
      <dsp:txXfrm>
        <a:off x="408335" y="3452584"/>
        <a:ext cx="1137951" cy="470205"/>
      </dsp:txXfrm>
    </dsp:sp>
    <dsp:sp modelId="{79846ADF-64D7-4348-BE86-4C2FB14DB99B}">
      <dsp:nvSpPr>
        <dsp:cNvPr id="0" name=""/>
        <dsp:cNvSpPr/>
      </dsp:nvSpPr>
      <dsp:spPr>
        <a:xfrm>
          <a:off x="349307" y="2649149"/>
          <a:ext cx="1248161" cy="616510"/>
        </a:xfrm>
        <a:prstGeom prst="flowChartDocument">
          <a:avLst/>
        </a:prstGeom>
        <a:solidFill>
          <a:schemeClr val="accent5">
            <a:hueOff val="-5777628"/>
            <a:satOff val="-8036"/>
            <a:lumOff val="-30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Palatino Linotype" panose="02040502050505030304" pitchFamily="18" charset="0"/>
            </a:rPr>
            <a:t>12.Smart phones and mobile wallets</a:t>
          </a:r>
        </a:p>
      </dsp:txBody>
      <dsp:txXfrm>
        <a:off x="349307" y="2649149"/>
        <a:ext cx="1248161" cy="494407"/>
      </dsp:txXfrm>
    </dsp:sp>
    <dsp:sp modelId="{04CBACD0-A8D7-49C5-BB72-8F25B057ED5D}">
      <dsp:nvSpPr>
        <dsp:cNvPr id="0" name=""/>
        <dsp:cNvSpPr/>
      </dsp:nvSpPr>
      <dsp:spPr>
        <a:xfrm>
          <a:off x="443458" y="1803290"/>
          <a:ext cx="1521367" cy="557470"/>
        </a:xfrm>
        <a:prstGeom prst="flowChartDocumen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Palatino Linotype" panose="02040502050505030304" pitchFamily="18" charset="0"/>
            </a:rPr>
            <a:t>13. Social guidance &amp; paper </a:t>
          </a:r>
          <a:r>
            <a:rPr lang="en-US" sz="1100" kern="1200" dirty="0" smtClean="0">
              <a:latin typeface="Palatino Linotype" panose="02040502050505030304" pitchFamily="18" charset="0"/>
            </a:rPr>
            <a:t>Disbursement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443458" y="1803290"/>
        <a:ext cx="1521367" cy="447060"/>
      </dsp:txXfrm>
    </dsp:sp>
    <dsp:sp modelId="{4E1DC3A5-B291-4681-906A-EEDF7FB3A405}">
      <dsp:nvSpPr>
        <dsp:cNvPr id="0" name=""/>
        <dsp:cNvSpPr/>
      </dsp:nvSpPr>
      <dsp:spPr>
        <a:xfrm>
          <a:off x="778750" y="1012089"/>
          <a:ext cx="1265990" cy="518592"/>
        </a:xfrm>
        <a:prstGeom prst="flowChartDocument">
          <a:avLst/>
        </a:prstGeom>
        <a:solidFill>
          <a:schemeClr val="accent5">
            <a:hueOff val="-6828106"/>
            <a:satOff val="-9497"/>
            <a:lumOff val="-36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14.Regular visits of field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778750" y="1012089"/>
        <a:ext cx="1265990" cy="415882"/>
      </dsp:txXfrm>
    </dsp:sp>
    <dsp:sp modelId="{8D22AB14-D0C0-4B40-84D6-5A3E29DD6B3B}">
      <dsp:nvSpPr>
        <dsp:cNvPr id="0" name=""/>
        <dsp:cNvSpPr/>
      </dsp:nvSpPr>
      <dsp:spPr>
        <a:xfrm>
          <a:off x="1923388" y="279820"/>
          <a:ext cx="973774" cy="437619"/>
        </a:xfrm>
        <a:prstGeom prst="flowChartDocumen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Palatino Linotype" panose="02040502050505030304" pitchFamily="18" charset="0"/>
            </a:rPr>
            <a:t>15.Recoevry of Loan</a:t>
          </a:r>
          <a:endParaRPr lang="en-US" sz="1100" kern="1200" dirty="0">
            <a:latin typeface="Palatino Linotype" panose="02040502050505030304" pitchFamily="18" charset="0"/>
          </a:endParaRPr>
        </a:p>
      </dsp:txBody>
      <dsp:txXfrm>
        <a:off x="1923388" y="279820"/>
        <a:ext cx="973774" cy="350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71167-DFB0-4F6C-AD4F-D2AFE4EF8F74}">
      <dsp:nvSpPr>
        <dsp:cNvPr id="0" name=""/>
        <dsp:cNvSpPr/>
      </dsp:nvSpPr>
      <dsp:spPr>
        <a:xfrm>
          <a:off x="1429485" y="1289613"/>
          <a:ext cx="3084629" cy="308462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%age Recovery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99.96%</a:t>
          </a:r>
          <a:endParaRPr lang="en-US" sz="2000" b="1" kern="1200" dirty="0"/>
        </a:p>
      </dsp:txBody>
      <dsp:txXfrm>
        <a:off x="1881218" y="1741346"/>
        <a:ext cx="2181163" cy="2181163"/>
      </dsp:txXfrm>
    </dsp:sp>
    <dsp:sp modelId="{3DC7B029-B5F8-48D9-B624-3F359FDB2E11}">
      <dsp:nvSpPr>
        <dsp:cNvPr id="0" name=""/>
        <dsp:cNvSpPr/>
      </dsp:nvSpPr>
      <dsp:spPr>
        <a:xfrm>
          <a:off x="2181032" y="-5552"/>
          <a:ext cx="1581535" cy="165508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485099"/>
                <a:satOff val="-6853"/>
                <a:lumOff val="2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485099"/>
                <a:satOff val="-6853"/>
                <a:lumOff val="2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485099"/>
                <a:satOff val="-6853"/>
                <a:lumOff val="2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No. of Districts</a:t>
          </a:r>
          <a:endParaRPr lang="en-US" sz="1600" kern="1200" baseline="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/>
            <a:t>22</a:t>
          </a:r>
          <a:endParaRPr lang="en-US" sz="1200" kern="1200" dirty="0"/>
        </a:p>
      </dsp:txBody>
      <dsp:txXfrm>
        <a:off x="2412642" y="236830"/>
        <a:ext cx="1118315" cy="1170324"/>
      </dsp:txXfrm>
    </dsp:sp>
    <dsp:sp modelId="{4E848B65-ABBC-49D7-BB57-3406B8B05382}">
      <dsp:nvSpPr>
        <dsp:cNvPr id="0" name=""/>
        <dsp:cNvSpPr/>
      </dsp:nvSpPr>
      <dsp:spPr>
        <a:xfrm>
          <a:off x="3752463" y="751208"/>
          <a:ext cx="1581535" cy="165508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2970198"/>
                <a:satOff val="-13705"/>
                <a:lumOff val="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2970198"/>
                <a:satOff val="-13705"/>
                <a:lumOff val="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2970198"/>
                <a:satOff val="-13705"/>
                <a:lumOff val="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No. of Branches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/>
            <a:t>82</a:t>
          </a:r>
          <a:endParaRPr lang="en-US" sz="2000" b="1" kern="1200" baseline="0" dirty="0"/>
        </a:p>
      </dsp:txBody>
      <dsp:txXfrm>
        <a:off x="3984073" y="993590"/>
        <a:ext cx="1118315" cy="1170324"/>
      </dsp:txXfrm>
    </dsp:sp>
    <dsp:sp modelId="{52B14DB0-1C64-44AA-8A2F-B0AD5A2FB744}">
      <dsp:nvSpPr>
        <dsp:cNvPr id="0" name=""/>
        <dsp:cNvSpPr/>
      </dsp:nvSpPr>
      <dsp:spPr>
        <a:xfrm>
          <a:off x="4140575" y="2451636"/>
          <a:ext cx="1581535" cy="165508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455297"/>
                <a:satOff val="-20558"/>
                <a:lumOff val="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4455297"/>
                <a:satOff val="-20558"/>
                <a:lumOff val="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4455297"/>
                <a:satOff val="-20558"/>
                <a:lumOff val="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Total Loans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114,471</a:t>
          </a:r>
          <a:endParaRPr lang="en-US" sz="3600" b="1" kern="1200" dirty="0"/>
        </a:p>
      </dsp:txBody>
      <dsp:txXfrm>
        <a:off x="4372185" y="2694018"/>
        <a:ext cx="1118315" cy="1170324"/>
      </dsp:txXfrm>
    </dsp:sp>
    <dsp:sp modelId="{B681C0E8-5ECD-4F84-9C70-CF4A7D35B825}">
      <dsp:nvSpPr>
        <dsp:cNvPr id="0" name=""/>
        <dsp:cNvSpPr/>
      </dsp:nvSpPr>
      <dsp:spPr>
        <a:xfrm>
          <a:off x="3053110" y="3815273"/>
          <a:ext cx="1581535" cy="165508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940396"/>
                <a:satOff val="-27410"/>
                <a:lumOff val="10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5940396"/>
                <a:satOff val="-27410"/>
                <a:lumOff val="1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5940396"/>
                <a:satOff val="-27410"/>
                <a:lumOff val="1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Total benefited farmers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53,004</a:t>
          </a:r>
          <a:endParaRPr lang="en-US" sz="2000" kern="1200" dirty="0"/>
        </a:p>
      </dsp:txBody>
      <dsp:txXfrm>
        <a:off x="3284720" y="4057655"/>
        <a:ext cx="1118315" cy="1170324"/>
      </dsp:txXfrm>
    </dsp:sp>
    <dsp:sp modelId="{50C434D2-B53B-4084-8732-86742B90AA1B}">
      <dsp:nvSpPr>
        <dsp:cNvPr id="0" name=""/>
        <dsp:cNvSpPr/>
      </dsp:nvSpPr>
      <dsp:spPr>
        <a:xfrm>
          <a:off x="1308953" y="3815273"/>
          <a:ext cx="1581535" cy="165508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7425495"/>
                <a:satOff val="-34263"/>
                <a:lumOff val="1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7425495"/>
                <a:satOff val="-34263"/>
                <a:lumOff val="1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7425495"/>
                <a:satOff val="-34263"/>
                <a:lumOff val="1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Amount Disbursed (</a:t>
          </a:r>
          <a:r>
            <a:rPr lang="en-US" sz="1400" kern="1200" dirty="0" err="1" smtClean="0"/>
            <a:t>Rs</a:t>
          </a:r>
          <a:r>
            <a:rPr lang="en-US" sz="1400" kern="1200" dirty="0" smtClean="0"/>
            <a:t>)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6.310 Billion</a:t>
          </a:r>
          <a:endParaRPr lang="en-US" sz="2000" b="1" kern="1200" dirty="0"/>
        </a:p>
      </dsp:txBody>
      <dsp:txXfrm>
        <a:off x="1540563" y="4057655"/>
        <a:ext cx="1118315" cy="1170324"/>
      </dsp:txXfrm>
    </dsp:sp>
    <dsp:sp modelId="{C87B5B63-5543-4506-9AF7-E30C73041572}">
      <dsp:nvSpPr>
        <dsp:cNvPr id="0" name=""/>
        <dsp:cNvSpPr/>
      </dsp:nvSpPr>
      <dsp:spPr>
        <a:xfrm>
          <a:off x="221489" y="2451636"/>
          <a:ext cx="1581535" cy="165508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8910594"/>
                <a:satOff val="-41115"/>
                <a:lumOff val="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8910594"/>
                <a:satOff val="-41115"/>
                <a:lumOff val="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8910594"/>
                <a:satOff val="-41115"/>
                <a:lumOff val="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Active Loans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11,032</a:t>
          </a:r>
          <a:endParaRPr lang="en-US" sz="2800" b="1" kern="1200" dirty="0"/>
        </a:p>
      </dsp:txBody>
      <dsp:txXfrm>
        <a:off x="453099" y="2694018"/>
        <a:ext cx="1118315" cy="1170324"/>
      </dsp:txXfrm>
    </dsp:sp>
    <dsp:sp modelId="{72C2A8C1-2838-4ECC-B0DF-4D288BC785BE}">
      <dsp:nvSpPr>
        <dsp:cNvPr id="0" name=""/>
        <dsp:cNvSpPr/>
      </dsp:nvSpPr>
      <dsp:spPr>
        <a:xfrm>
          <a:off x="609600" y="751208"/>
          <a:ext cx="1581535" cy="165508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Outstanding Loan Portfolio (</a:t>
          </a:r>
          <a:r>
            <a:rPr lang="en-US" sz="1600" kern="1200" dirty="0" err="1" smtClean="0"/>
            <a:t>Rs</a:t>
          </a:r>
          <a:r>
            <a:rPr lang="en-US" sz="1600" kern="1200" dirty="0" smtClean="0"/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681 Million</a:t>
          </a:r>
          <a:endParaRPr lang="en-US" sz="2000" b="1" kern="1200" dirty="0"/>
        </a:p>
      </dsp:txBody>
      <dsp:txXfrm>
        <a:off x="841210" y="993590"/>
        <a:ext cx="1118315" cy="1170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fld id="{FBD882B8-6D57-46F0-A26E-F58AB92F6F99}" type="datetimeFigureOut">
              <a:rPr lang="en-US" smtClean="0"/>
              <a:t>11/24/2018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BA729914-A315-49CF-8786-B30906C3B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2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r">
              <a:defRPr sz="1200"/>
            </a:lvl1pPr>
          </a:lstStyle>
          <a:p>
            <a:fld id="{AAE25BBB-6B91-4036-9C5C-700C969421C6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9" rIns="92298" bIns="461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298" tIns="46149" rIns="92298" bIns="461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r">
              <a:defRPr sz="1200"/>
            </a:lvl1pPr>
          </a:lstStyle>
          <a:p>
            <a:fld id="{EF486A9B-B97B-43E5-8DBB-92C0C5C0C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1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0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2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0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2.png"/><Relationship Id="rId5" Type="http://schemas.openxmlformats.org/officeDocument/2006/relationships/image" Target="../media/image12.jpg"/><Relationship Id="rId10" Type="http://schemas.openxmlformats.org/officeDocument/2006/relationships/image" Target="../media/image16.jpg"/><Relationship Id="rId4" Type="http://schemas.openxmlformats.org/officeDocument/2006/relationships/image" Target="../media/image11.jp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3" y="1847867"/>
            <a:ext cx="8229600" cy="308421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Interest-free </a:t>
            </a:r>
            <a:r>
              <a:rPr lang="en-US" sz="3600" b="1" dirty="0" smtClean="0">
                <a:latin typeface="+mn-lt"/>
              </a:rPr>
              <a:t>Agriculture E-Credit Scheme</a:t>
            </a: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r>
              <a:rPr lang="en-US" sz="3200" b="1" dirty="0" smtClean="0">
                <a:latin typeface="+mn-lt"/>
              </a:rPr>
              <a:t>“Empowerment </a:t>
            </a:r>
            <a:r>
              <a:rPr lang="en-US" sz="3200" b="1" dirty="0">
                <a:latin typeface="+mn-lt"/>
              </a:rPr>
              <a:t>of Kissan through </a:t>
            </a: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Financial </a:t>
            </a:r>
            <a:r>
              <a:rPr lang="en-US" sz="3200" b="1" dirty="0">
                <a:latin typeface="+mn-lt"/>
              </a:rPr>
              <a:t>&amp; Digital </a:t>
            </a:r>
            <a:r>
              <a:rPr lang="en-US" sz="3200" b="1" dirty="0" smtClean="0">
                <a:latin typeface="+mn-lt"/>
              </a:rPr>
              <a:t>Inclusion”</a:t>
            </a: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r>
              <a:rPr lang="en-US" sz="2800" b="1" dirty="0" smtClean="0">
                <a:latin typeface="+mn-lt"/>
              </a:rPr>
              <a:t>by</a:t>
            </a:r>
            <a:endParaRPr lang="en-US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38618"/>
            <a:ext cx="6858000" cy="75675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DR AMJAD SAQIB</a:t>
            </a:r>
          </a:p>
          <a:p>
            <a:r>
              <a:rPr lang="en-US" sz="3200" b="1" dirty="0" smtClean="0"/>
              <a:t>25-11-2018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0" t="-106" r="27156" b="106"/>
          <a:stretch/>
        </p:blipFill>
        <p:spPr>
          <a:xfrm>
            <a:off x="8229600" y="-7257"/>
            <a:ext cx="3962400" cy="6861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277035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892" y="533400"/>
            <a:ext cx="6274907" cy="5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3200" b="1" dirty="0" smtClean="0">
                <a:latin typeface="+mn-lt"/>
              </a:rPr>
              <a:t>Salient Features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50259040"/>
              </p:ext>
            </p:extLst>
          </p:nvPr>
        </p:nvGraphicFramePr>
        <p:xfrm>
          <a:off x="0" y="1179178"/>
          <a:ext cx="7848600" cy="5450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" y="100346"/>
            <a:ext cx="1452683" cy="1078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0" r="32154" b="22222"/>
          <a:stretch/>
        </p:blipFill>
        <p:spPr>
          <a:xfrm>
            <a:off x="8305800" y="0"/>
            <a:ext cx="388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887" y="184503"/>
            <a:ext cx="5197113" cy="1158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Objective of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6934200" cy="53498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The </a:t>
            </a:r>
            <a:r>
              <a:rPr lang="en-US" sz="2400" dirty="0"/>
              <a:t>objective is to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Promote the </a:t>
            </a:r>
            <a:r>
              <a:rPr lang="en-US" dirty="0">
                <a:solidFill>
                  <a:srgbClr val="0070C0"/>
                </a:solidFill>
              </a:rPr>
              <a:t>wellbeing of small farmers</a:t>
            </a:r>
            <a:r>
              <a:rPr lang="en-US" dirty="0"/>
              <a:t> through provision of interest free and easy access to financing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Reduce the </a:t>
            </a:r>
            <a:r>
              <a:rPr lang="en-US" dirty="0">
                <a:solidFill>
                  <a:srgbClr val="0070C0"/>
                </a:solidFill>
              </a:rPr>
              <a:t>cost of production </a:t>
            </a:r>
            <a:r>
              <a:rPr lang="en-US" dirty="0"/>
              <a:t>for these marginalized farmers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Increase the outreach of </a:t>
            </a:r>
            <a:r>
              <a:rPr lang="en-US" dirty="0">
                <a:solidFill>
                  <a:srgbClr val="0070C0"/>
                </a:solidFill>
              </a:rPr>
              <a:t>formal and digital financial </a:t>
            </a:r>
            <a:r>
              <a:rPr lang="en-US" dirty="0"/>
              <a:t>services to ensure financial inclusion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" y="100346"/>
            <a:ext cx="1452683" cy="1078831"/>
          </a:xfrm>
          <a:prstGeom prst="rect">
            <a:avLst/>
          </a:prstGeom>
        </p:spPr>
      </p:pic>
      <p:pic>
        <p:nvPicPr>
          <p:cNvPr id="7" name="Picture 6" descr="Image result for pakistan kiss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12995" r="47183"/>
          <a:stretch/>
        </p:blipFill>
        <p:spPr bwMode="auto">
          <a:xfrm>
            <a:off x="8077200" y="145"/>
            <a:ext cx="4114800" cy="68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5429266"/>
              </p:ext>
            </p:extLst>
          </p:nvPr>
        </p:nvGraphicFramePr>
        <p:xfrm>
          <a:off x="457200" y="990600"/>
          <a:ext cx="6934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5"/>
          <p:cNvSpPr txBox="1"/>
          <p:nvPr/>
        </p:nvSpPr>
        <p:spPr>
          <a:xfrm>
            <a:off x="2584541" y="3124201"/>
            <a:ext cx="2785110" cy="1066800"/>
          </a:xfrm>
          <a:prstGeom prst="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700" dirty="0" smtClean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Agri</a:t>
            </a:r>
            <a:r>
              <a:rPr lang="en-US" sz="2700" dirty="0">
                <a:solidFill>
                  <a:schemeClr val="tx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E-Credit Scheme</a:t>
            </a:r>
            <a:endParaRPr lang="en-US" sz="11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08487" y="190500"/>
            <a:ext cx="4587513" cy="990600"/>
          </a:xfrm>
        </p:spPr>
        <p:txBody>
          <a:bodyPr>
            <a:normAutofit/>
          </a:bodyPr>
          <a:lstStyle/>
          <a:p>
            <a:pPr lvl="0" algn="ctr"/>
            <a:r>
              <a:rPr lang="en-US" sz="3600" b="1" dirty="0" smtClean="0">
                <a:latin typeface="+mn-lt"/>
              </a:rPr>
              <a:t>Loan Process</a:t>
            </a:r>
            <a:endParaRPr lang="en-US" sz="3600" b="1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" y="100346"/>
            <a:ext cx="1452683" cy="1078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r="10013"/>
          <a:stretch/>
        </p:blipFill>
        <p:spPr>
          <a:xfrm>
            <a:off x="7772399" y="0"/>
            <a:ext cx="4419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0" y="190500"/>
            <a:ext cx="7489689" cy="990600"/>
          </a:xfrm>
        </p:spPr>
        <p:txBody>
          <a:bodyPr>
            <a:normAutofit/>
          </a:bodyPr>
          <a:lstStyle/>
          <a:p>
            <a:pPr lvl="0" algn="ctr"/>
            <a:r>
              <a:rPr lang="en-US" sz="3600" b="1" dirty="0" smtClean="0">
                <a:latin typeface="+mn-lt"/>
              </a:rPr>
              <a:t>Digital Inclusion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2101"/>
            <a:ext cx="7467600" cy="415289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Opening of bank accounts of farmers</a:t>
            </a:r>
          </a:p>
          <a:p>
            <a:r>
              <a:rPr lang="en-US" sz="2400" dirty="0" smtClean="0"/>
              <a:t>Cashless disbursement</a:t>
            </a:r>
            <a:endParaRPr lang="en-US" sz="2400" dirty="0"/>
          </a:p>
          <a:p>
            <a:r>
              <a:rPr lang="en-US" sz="2400" dirty="0" smtClean="0"/>
              <a:t>Use of ATM card for cash withdrawal</a:t>
            </a:r>
          </a:p>
          <a:p>
            <a:r>
              <a:rPr lang="en-US" sz="2400" dirty="0" smtClean="0"/>
              <a:t>Use of mobile wallet account for cash withdrawal and vendor payments</a:t>
            </a:r>
          </a:p>
          <a:p>
            <a:r>
              <a:rPr lang="en-US" sz="2400" dirty="0" smtClean="0"/>
              <a:t>Inclusion of smart phones for: </a:t>
            </a:r>
          </a:p>
          <a:p>
            <a:pPr lvl="1"/>
            <a:r>
              <a:rPr lang="en-US" sz="2000" dirty="0" smtClean="0"/>
              <a:t>Agriculture advisory</a:t>
            </a:r>
          </a:p>
          <a:p>
            <a:pPr lvl="1"/>
            <a:r>
              <a:rPr lang="en-US" sz="2000" dirty="0" smtClean="0"/>
              <a:t>Weather forecast</a:t>
            </a:r>
          </a:p>
          <a:p>
            <a:pPr lvl="1"/>
            <a:r>
              <a:rPr lang="en-US" sz="2000" dirty="0" smtClean="0"/>
              <a:t>Knowledge about latest machinery</a:t>
            </a:r>
          </a:p>
          <a:p>
            <a:pPr lvl="1"/>
            <a:r>
              <a:rPr lang="en-US" sz="2000" dirty="0" smtClean="0"/>
              <a:t>Market information</a:t>
            </a:r>
          </a:p>
          <a:p>
            <a:pPr lvl="1"/>
            <a:r>
              <a:rPr lang="en-US" sz="2000" dirty="0" smtClean="0"/>
              <a:t>Helpline number</a:t>
            </a:r>
          </a:p>
          <a:p>
            <a:pPr lvl="1"/>
            <a:r>
              <a:rPr lang="en-US" sz="2000" dirty="0" smtClean="0"/>
              <a:t>Agriculture news</a:t>
            </a:r>
          </a:p>
          <a:p>
            <a:endParaRPr lang="en-US" sz="2400" dirty="0" smtClean="0"/>
          </a:p>
        </p:txBody>
      </p:sp>
      <p:pic>
        <p:nvPicPr>
          <p:cNvPr id="1028" name="Picture 4" descr="https://cdn.techjuice.pk/wp-content/uploads/2016/12/k2-300x1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38550"/>
            <a:ext cx="415368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66" y="838200"/>
            <a:ext cx="4103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" y="100346"/>
            <a:ext cx="1452683" cy="10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772" y="165763"/>
            <a:ext cx="5447628" cy="9010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 Progress  </a:t>
            </a: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r>
              <a:rPr lang="en-US" sz="2700" dirty="0" smtClean="0">
                <a:latin typeface="+mn-lt"/>
              </a:rPr>
              <a:t>as </a:t>
            </a:r>
            <a:r>
              <a:rPr lang="en-US" sz="2700" dirty="0">
                <a:latin typeface="+mn-lt"/>
              </a:rPr>
              <a:t>of </a:t>
            </a:r>
            <a:r>
              <a:rPr lang="en-US" sz="2700" dirty="0" smtClean="0">
                <a:latin typeface="+mn-lt"/>
              </a:rPr>
              <a:t>November</a:t>
            </a:r>
            <a:r>
              <a:rPr lang="en-US" sz="2700" dirty="0" smtClean="0">
                <a:latin typeface="+mn-lt"/>
              </a:rPr>
              <a:t>, 2018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4" r="32844"/>
          <a:stretch/>
        </p:blipFill>
        <p:spPr>
          <a:xfrm>
            <a:off x="7924800" y="0"/>
            <a:ext cx="42672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" y="100346"/>
            <a:ext cx="1452683" cy="107883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1066800" y="1179177"/>
          <a:ext cx="5943600" cy="546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22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300921" y="2743200"/>
            <a:ext cx="7662479" cy="3886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" y="2743200"/>
            <a:ext cx="3809999" cy="388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0" y="190500"/>
            <a:ext cx="7489689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			Major 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Achievements</a:t>
            </a:r>
            <a:endParaRPr lang="en-US" sz="3600" b="1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" y="100346"/>
            <a:ext cx="1452683" cy="107883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7200" y="2895600"/>
            <a:ext cx="1580055" cy="1600200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114,471 loans to 53,004 farmers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18255" y="2895600"/>
            <a:ext cx="1580055" cy="1600200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28,000 </a:t>
            </a:r>
            <a:r>
              <a:rPr lang="en-US" dirty="0"/>
              <a:t>farmers got smart phones with wallet </a:t>
            </a:r>
            <a:r>
              <a:rPr lang="en-US" dirty="0" smtClean="0"/>
              <a:t>account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79310" y="2895600"/>
            <a:ext cx="1580055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Organizations formed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40365" y="2895600"/>
            <a:ext cx="1580055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35,000 farmer got training on latest techniques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62475" y="2895600"/>
            <a:ext cx="1580055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Laser leveling </a:t>
            </a:r>
            <a:r>
              <a:rPr lang="en-US" dirty="0"/>
              <a:t>is now included in routine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01420" y="2895600"/>
            <a:ext cx="1580055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Water &amp; Soil </a:t>
            </a:r>
            <a:r>
              <a:rPr lang="en-US" dirty="0" smtClean="0">
                <a:solidFill>
                  <a:schemeClr val="tx1"/>
                </a:solidFill>
              </a:rPr>
              <a:t>test now essential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370927" y="1230884"/>
            <a:ext cx="3627383" cy="1359916"/>
          </a:xfrm>
          <a:prstGeom prst="downArrow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Agreed terms in  </a:t>
            </a:r>
            <a:r>
              <a:rPr lang="en-US" sz="2000" dirty="0" err="1" smtClean="0">
                <a:solidFill>
                  <a:schemeClr val="tx1"/>
                </a:solidFill>
              </a:rPr>
              <a:t>MoU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4379310" y="1252655"/>
            <a:ext cx="7463220" cy="1359916"/>
          </a:xfrm>
          <a:prstGeom prst="downArrowCallou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Services provided in addition to </a:t>
            </a:r>
            <a:r>
              <a:rPr lang="en-US" sz="2000" dirty="0" err="1" smtClean="0">
                <a:solidFill>
                  <a:schemeClr val="tx1"/>
                </a:solidFill>
              </a:rPr>
              <a:t>MoU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200" y="4865914"/>
            <a:ext cx="1580055" cy="1600200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38,000 bank accounts of farmers opened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18254" y="4865914"/>
            <a:ext cx="1580055" cy="1600200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Crop insurance started as pilot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21476" y="4876800"/>
            <a:ext cx="1580055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164,271 trees planted in August 2018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64888" y="4876800"/>
            <a:ext cx="1580055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Ushar</a:t>
            </a:r>
            <a:r>
              <a:rPr lang="en-US" dirty="0" smtClean="0"/>
              <a:t> committees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313681" y="4876800"/>
            <a:ext cx="1580055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Farmers’ Linkages with private sector, 25,000 farmers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262474" y="4865914"/>
            <a:ext cx="1580055" cy="1600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Regular monitoring of farms’ production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62772" y="316080"/>
            <a:ext cx="5371428" cy="739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200" b="1" dirty="0" smtClean="0">
                <a:ea typeface="+mj-ea"/>
                <a:cs typeface="+mj-cs"/>
              </a:rPr>
              <a:t>Farmers’ Road to Success </a:t>
            </a:r>
            <a:endParaRPr lang="en-US" sz="3200" b="1" dirty="0"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568" y="1295401"/>
            <a:ext cx="8567887" cy="5329771"/>
            <a:chOff x="-131290" y="0"/>
            <a:chExt cx="7162185" cy="5776418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2113909" y="1675894"/>
              <a:ext cx="4916986" cy="3461615"/>
            </a:xfrm>
            <a:custGeom>
              <a:avLst/>
              <a:gdLst>
                <a:gd name="T0" fmla="*/ 522 w 1204"/>
                <a:gd name="T1" fmla="*/ 1077 h 1205"/>
                <a:gd name="T2" fmla="*/ 463 w 1204"/>
                <a:gd name="T3" fmla="*/ 602 h 1205"/>
                <a:gd name="T4" fmla="*/ 692 w 1204"/>
                <a:gd name="T5" fmla="*/ 106 h 1205"/>
                <a:gd name="T6" fmla="*/ 268 w 1204"/>
                <a:gd name="T7" fmla="*/ 0 h 1205"/>
                <a:gd name="T8" fmla="*/ 237 w 1204"/>
                <a:gd name="T9" fmla="*/ 28 h 1205"/>
                <a:gd name="T10" fmla="*/ 616 w 1204"/>
                <a:gd name="T11" fmla="*/ 123 h 1205"/>
                <a:gd name="T12" fmla="*/ 718 w 1204"/>
                <a:gd name="T13" fmla="*/ 427 h 1205"/>
                <a:gd name="T14" fmla="*/ 26 w 1204"/>
                <a:gd name="T15" fmla="*/ 845 h 1205"/>
                <a:gd name="T16" fmla="*/ 475 w 1204"/>
                <a:gd name="T17" fmla="*/ 1205 h 1205"/>
                <a:gd name="T18" fmla="*/ 662 w 1204"/>
                <a:gd name="T19" fmla="*/ 1119 h 1205"/>
                <a:gd name="T20" fmla="*/ 522 w 1204"/>
                <a:gd name="T21" fmla="*/ 1077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4" h="1205">
                  <a:moveTo>
                    <a:pt x="522" y="1077"/>
                  </a:moveTo>
                  <a:cubicBezTo>
                    <a:pt x="0" y="897"/>
                    <a:pt x="260" y="682"/>
                    <a:pt x="463" y="602"/>
                  </a:cubicBezTo>
                  <a:cubicBezTo>
                    <a:pt x="666" y="522"/>
                    <a:pt x="1204" y="330"/>
                    <a:pt x="692" y="106"/>
                  </a:cubicBezTo>
                  <a:cubicBezTo>
                    <a:pt x="692" y="106"/>
                    <a:pt x="513" y="40"/>
                    <a:pt x="268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415" y="59"/>
                    <a:pt x="519" y="90"/>
                    <a:pt x="616" y="123"/>
                  </a:cubicBezTo>
                  <a:cubicBezTo>
                    <a:pt x="774" y="177"/>
                    <a:pt x="930" y="311"/>
                    <a:pt x="718" y="427"/>
                  </a:cubicBezTo>
                  <a:cubicBezTo>
                    <a:pt x="506" y="543"/>
                    <a:pt x="44" y="661"/>
                    <a:pt x="26" y="845"/>
                  </a:cubicBezTo>
                  <a:cubicBezTo>
                    <a:pt x="13" y="972"/>
                    <a:pt x="185" y="1108"/>
                    <a:pt x="475" y="1205"/>
                  </a:cubicBezTo>
                  <a:cubicBezTo>
                    <a:pt x="662" y="1119"/>
                    <a:pt x="662" y="1119"/>
                    <a:pt x="662" y="1119"/>
                  </a:cubicBezTo>
                  <a:cubicBezTo>
                    <a:pt x="613" y="1106"/>
                    <a:pt x="566" y="1092"/>
                    <a:pt x="522" y="10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0" y="1423390"/>
              <a:ext cx="1264806" cy="86799"/>
            </a:xfrm>
            <a:custGeom>
              <a:avLst/>
              <a:gdLst>
                <a:gd name="T0" fmla="*/ 0 w 515"/>
                <a:gd name="T1" fmla="*/ 2 h 30"/>
                <a:gd name="T2" fmla="*/ 0 w 515"/>
                <a:gd name="T3" fmla="*/ 23 h 30"/>
                <a:gd name="T4" fmla="*/ 504 w 515"/>
                <a:gd name="T5" fmla="*/ 30 h 30"/>
                <a:gd name="T6" fmla="*/ 515 w 515"/>
                <a:gd name="T7" fmla="*/ 18 h 30"/>
                <a:gd name="T8" fmla="*/ 0 w 51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30">
                  <a:moveTo>
                    <a:pt x="0" y="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00" y="14"/>
                    <a:pt x="504" y="30"/>
                  </a:cubicBezTo>
                  <a:cubicBezTo>
                    <a:pt x="515" y="18"/>
                    <a:pt x="515" y="18"/>
                    <a:pt x="515" y="18"/>
                  </a:cubicBezTo>
                  <a:cubicBezTo>
                    <a:pt x="323" y="7"/>
                    <a:pt x="138" y="0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11900" y="1483360"/>
              <a:ext cx="1779946" cy="246191"/>
            </a:xfrm>
            <a:custGeom>
              <a:avLst/>
              <a:gdLst>
                <a:gd name="T0" fmla="*/ 595 w 725"/>
                <a:gd name="T1" fmla="*/ 43 h 86"/>
                <a:gd name="T2" fmla="*/ 13 w 725"/>
                <a:gd name="T3" fmla="*/ 0 h 86"/>
                <a:gd name="T4" fmla="*/ 0 w 725"/>
                <a:gd name="T5" fmla="*/ 12 h 86"/>
                <a:gd name="T6" fmla="*/ 298 w 725"/>
                <a:gd name="T7" fmla="*/ 36 h 86"/>
                <a:gd name="T8" fmla="*/ 695 w 725"/>
                <a:gd name="T9" fmla="*/ 86 h 86"/>
                <a:gd name="T10" fmla="*/ 725 w 725"/>
                <a:gd name="T11" fmla="*/ 58 h 86"/>
                <a:gd name="T12" fmla="*/ 595 w 725"/>
                <a:gd name="T1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5" h="86">
                  <a:moveTo>
                    <a:pt x="595" y="43"/>
                  </a:moveTo>
                  <a:cubicBezTo>
                    <a:pt x="430" y="28"/>
                    <a:pt x="220" y="12"/>
                    <a:pt x="1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2" y="18"/>
                    <a:pt x="192" y="25"/>
                    <a:pt x="298" y="36"/>
                  </a:cubicBezTo>
                  <a:cubicBezTo>
                    <a:pt x="461" y="53"/>
                    <a:pt x="590" y="69"/>
                    <a:pt x="695" y="86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683" y="52"/>
                    <a:pt x="639" y="47"/>
                    <a:pt x="595" y="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159"/>
            <p:cNvSpPr txBox="1"/>
            <p:nvPr/>
          </p:nvSpPr>
          <p:spPr>
            <a:xfrm>
              <a:off x="1310299" y="2960592"/>
              <a:ext cx="1468285" cy="7502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70707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Increased crop production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Box 162"/>
            <p:cNvSpPr txBox="1"/>
            <p:nvPr/>
          </p:nvSpPr>
          <p:spPr>
            <a:xfrm rot="405979">
              <a:off x="3682387" y="1149831"/>
              <a:ext cx="1314789" cy="7460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70707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Elimination of Middleman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Box 165"/>
            <p:cNvSpPr txBox="1"/>
            <p:nvPr/>
          </p:nvSpPr>
          <p:spPr>
            <a:xfrm>
              <a:off x="-131290" y="1539918"/>
              <a:ext cx="1781488" cy="6804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70707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Access of Interest Free Financial Services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138849" y="1833833"/>
              <a:ext cx="1222860" cy="1952295"/>
              <a:chOff x="2138849" y="1833833"/>
              <a:chExt cx="1423582" cy="1952295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138849" y="1833833"/>
                <a:ext cx="1361614" cy="1952295"/>
                <a:chOff x="2138846" y="1833834"/>
                <a:chExt cx="1993536" cy="2858355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048944" y="3750452"/>
                  <a:ext cx="191914" cy="941737"/>
                </a:xfrm>
                <a:prstGeom prst="rect">
                  <a:avLst/>
                </a:prstGeom>
                <a:gradFill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2138846" y="1833834"/>
                  <a:ext cx="1993536" cy="1989348"/>
                  <a:chOff x="2138846" y="1833834"/>
                  <a:chExt cx="1511300" cy="1508125"/>
                </a:xfrm>
              </p:grpSpPr>
              <p:sp>
                <p:nvSpPr>
                  <p:cNvPr id="57" name="Freeform 56"/>
                  <p:cNvSpPr>
                    <a:spLocks/>
                  </p:cNvSpPr>
                  <p:nvPr/>
                </p:nvSpPr>
                <p:spPr bwMode="auto">
                  <a:xfrm>
                    <a:off x="2138846" y="1833834"/>
                    <a:ext cx="1511300" cy="1508125"/>
                  </a:xfrm>
                  <a:custGeom>
                    <a:avLst/>
                    <a:gdLst>
                      <a:gd name="T0" fmla="*/ 385 w 402"/>
                      <a:gd name="T1" fmla="*/ 171 h 401"/>
                      <a:gd name="T2" fmla="*/ 385 w 402"/>
                      <a:gd name="T3" fmla="*/ 231 h 401"/>
                      <a:gd name="T4" fmla="*/ 231 w 402"/>
                      <a:gd name="T5" fmla="*/ 385 h 401"/>
                      <a:gd name="T6" fmla="*/ 171 w 402"/>
                      <a:gd name="T7" fmla="*/ 385 h 401"/>
                      <a:gd name="T8" fmla="*/ 17 w 402"/>
                      <a:gd name="T9" fmla="*/ 231 h 401"/>
                      <a:gd name="T10" fmla="*/ 17 w 402"/>
                      <a:gd name="T11" fmla="*/ 171 h 401"/>
                      <a:gd name="T12" fmla="*/ 171 w 402"/>
                      <a:gd name="T13" fmla="*/ 17 h 401"/>
                      <a:gd name="T14" fmla="*/ 231 w 402"/>
                      <a:gd name="T15" fmla="*/ 17 h 401"/>
                      <a:gd name="T16" fmla="*/ 385 w 402"/>
                      <a:gd name="T17" fmla="*/ 17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401">
                        <a:moveTo>
                          <a:pt x="385" y="171"/>
                        </a:moveTo>
                        <a:cubicBezTo>
                          <a:pt x="402" y="187"/>
                          <a:pt x="402" y="214"/>
                          <a:pt x="385" y="231"/>
                        </a:cubicBezTo>
                        <a:cubicBezTo>
                          <a:pt x="231" y="385"/>
                          <a:pt x="231" y="385"/>
                          <a:pt x="231" y="385"/>
                        </a:cubicBezTo>
                        <a:cubicBezTo>
                          <a:pt x="214" y="401"/>
                          <a:pt x="187" y="401"/>
                          <a:pt x="171" y="385"/>
                        </a:cubicBezTo>
                        <a:cubicBezTo>
                          <a:pt x="17" y="231"/>
                          <a:pt x="17" y="231"/>
                          <a:pt x="17" y="231"/>
                        </a:cubicBezTo>
                        <a:cubicBezTo>
                          <a:pt x="0" y="214"/>
                          <a:pt x="0" y="187"/>
                          <a:pt x="17" y="171"/>
                        </a:cubicBezTo>
                        <a:cubicBezTo>
                          <a:pt x="171" y="17"/>
                          <a:pt x="171" y="17"/>
                          <a:pt x="171" y="17"/>
                        </a:cubicBezTo>
                        <a:cubicBezTo>
                          <a:pt x="187" y="0"/>
                          <a:pt x="214" y="0"/>
                          <a:pt x="231" y="17"/>
                        </a:cubicBezTo>
                        <a:lnTo>
                          <a:pt x="385" y="171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57"/>
                  <p:cNvSpPr>
                    <a:spLocks noEditPoints="1"/>
                  </p:cNvSpPr>
                  <p:nvPr/>
                </p:nvSpPr>
                <p:spPr bwMode="auto">
                  <a:xfrm>
                    <a:off x="2281721" y="1976710"/>
                    <a:ext cx="1225550" cy="1227138"/>
                  </a:xfrm>
                  <a:custGeom>
                    <a:avLst/>
                    <a:gdLst>
                      <a:gd name="T0" fmla="*/ 323 w 326"/>
                      <a:gd name="T1" fmla="*/ 157 h 326"/>
                      <a:gd name="T2" fmla="*/ 169 w 326"/>
                      <a:gd name="T3" fmla="*/ 2 h 326"/>
                      <a:gd name="T4" fmla="*/ 163 w 326"/>
                      <a:gd name="T5" fmla="*/ 0 h 326"/>
                      <a:gd name="T6" fmla="*/ 157 w 326"/>
                      <a:gd name="T7" fmla="*/ 2 h 326"/>
                      <a:gd name="T8" fmla="*/ 3 w 326"/>
                      <a:gd name="T9" fmla="*/ 157 h 326"/>
                      <a:gd name="T10" fmla="*/ 0 w 326"/>
                      <a:gd name="T11" fmla="*/ 163 h 326"/>
                      <a:gd name="T12" fmla="*/ 3 w 326"/>
                      <a:gd name="T13" fmla="*/ 169 h 326"/>
                      <a:gd name="T14" fmla="*/ 157 w 326"/>
                      <a:gd name="T15" fmla="*/ 323 h 326"/>
                      <a:gd name="T16" fmla="*/ 163 w 326"/>
                      <a:gd name="T17" fmla="*/ 326 h 326"/>
                      <a:gd name="T18" fmla="*/ 169 w 326"/>
                      <a:gd name="T19" fmla="*/ 323 h 326"/>
                      <a:gd name="T20" fmla="*/ 323 w 326"/>
                      <a:gd name="T21" fmla="*/ 169 h 326"/>
                      <a:gd name="T22" fmla="*/ 326 w 326"/>
                      <a:gd name="T23" fmla="*/ 163 h 326"/>
                      <a:gd name="T24" fmla="*/ 323 w 326"/>
                      <a:gd name="T25" fmla="*/ 157 h 326"/>
                      <a:gd name="T26" fmla="*/ 306 w 326"/>
                      <a:gd name="T27" fmla="*/ 168 h 326"/>
                      <a:gd name="T28" fmla="*/ 168 w 326"/>
                      <a:gd name="T29" fmla="*/ 306 h 326"/>
                      <a:gd name="T30" fmla="*/ 163 w 326"/>
                      <a:gd name="T31" fmla="*/ 308 h 326"/>
                      <a:gd name="T32" fmla="*/ 157 w 326"/>
                      <a:gd name="T33" fmla="*/ 306 h 326"/>
                      <a:gd name="T34" fmla="*/ 20 w 326"/>
                      <a:gd name="T35" fmla="*/ 168 h 326"/>
                      <a:gd name="T36" fmla="*/ 17 w 326"/>
                      <a:gd name="T37" fmla="*/ 163 h 326"/>
                      <a:gd name="T38" fmla="*/ 20 w 326"/>
                      <a:gd name="T39" fmla="*/ 157 h 326"/>
                      <a:gd name="T40" fmla="*/ 157 w 326"/>
                      <a:gd name="T41" fmla="*/ 19 h 326"/>
                      <a:gd name="T42" fmla="*/ 163 w 326"/>
                      <a:gd name="T43" fmla="*/ 17 h 326"/>
                      <a:gd name="T44" fmla="*/ 168 w 326"/>
                      <a:gd name="T45" fmla="*/ 19 h 326"/>
                      <a:gd name="T46" fmla="*/ 306 w 326"/>
                      <a:gd name="T47" fmla="*/ 157 h 326"/>
                      <a:gd name="T48" fmla="*/ 309 w 326"/>
                      <a:gd name="T49" fmla="*/ 163 h 326"/>
                      <a:gd name="T50" fmla="*/ 306 w 326"/>
                      <a:gd name="T51" fmla="*/ 16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26" h="326">
                        <a:moveTo>
                          <a:pt x="323" y="157"/>
                        </a:moveTo>
                        <a:cubicBezTo>
                          <a:pt x="169" y="2"/>
                          <a:pt x="169" y="2"/>
                          <a:pt x="169" y="2"/>
                        </a:cubicBezTo>
                        <a:cubicBezTo>
                          <a:pt x="167" y="0"/>
                          <a:pt x="164" y="0"/>
                          <a:pt x="163" y="0"/>
                        </a:cubicBezTo>
                        <a:cubicBezTo>
                          <a:pt x="162" y="0"/>
                          <a:pt x="159" y="0"/>
                          <a:pt x="157" y="2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" y="158"/>
                          <a:pt x="0" y="160"/>
                          <a:pt x="0" y="163"/>
                        </a:cubicBezTo>
                        <a:cubicBezTo>
                          <a:pt x="0" y="165"/>
                          <a:pt x="1" y="167"/>
                          <a:pt x="3" y="169"/>
                        </a:cubicBezTo>
                        <a:cubicBezTo>
                          <a:pt x="157" y="323"/>
                          <a:pt x="157" y="323"/>
                          <a:pt x="157" y="323"/>
                        </a:cubicBezTo>
                        <a:cubicBezTo>
                          <a:pt x="159" y="325"/>
                          <a:pt x="162" y="326"/>
                          <a:pt x="163" y="326"/>
                        </a:cubicBezTo>
                        <a:cubicBezTo>
                          <a:pt x="164" y="326"/>
                          <a:pt x="167" y="325"/>
                          <a:pt x="169" y="323"/>
                        </a:cubicBezTo>
                        <a:cubicBezTo>
                          <a:pt x="323" y="169"/>
                          <a:pt x="323" y="169"/>
                          <a:pt x="323" y="169"/>
                        </a:cubicBezTo>
                        <a:cubicBezTo>
                          <a:pt x="325" y="167"/>
                          <a:pt x="326" y="164"/>
                          <a:pt x="326" y="163"/>
                        </a:cubicBezTo>
                        <a:cubicBezTo>
                          <a:pt x="326" y="161"/>
                          <a:pt x="325" y="159"/>
                          <a:pt x="323" y="157"/>
                        </a:cubicBezTo>
                        <a:close/>
                        <a:moveTo>
                          <a:pt x="306" y="168"/>
                        </a:move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67" y="308"/>
                          <a:pt x="164" y="308"/>
                          <a:pt x="163" y="308"/>
                        </a:cubicBezTo>
                        <a:cubicBezTo>
                          <a:pt x="162" y="308"/>
                          <a:pt x="159" y="308"/>
                          <a:pt x="157" y="306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18" y="167"/>
                          <a:pt x="17" y="165"/>
                          <a:pt x="17" y="163"/>
                        </a:cubicBezTo>
                        <a:cubicBezTo>
                          <a:pt x="17" y="161"/>
                          <a:pt x="18" y="159"/>
                          <a:pt x="20" y="157"/>
                        </a:cubicBezTo>
                        <a:cubicBezTo>
                          <a:pt x="157" y="19"/>
                          <a:pt x="157" y="19"/>
                          <a:pt x="157" y="19"/>
                        </a:cubicBezTo>
                        <a:cubicBezTo>
                          <a:pt x="159" y="17"/>
                          <a:pt x="162" y="17"/>
                          <a:pt x="163" y="17"/>
                        </a:cubicBezTo>
                        <a:cubicBezTo>
                          <a:pt x="164" y="17"/>
                          <a:pt x="167" y="17"/>
                          <a:pt x="168" y="19"/>
                        </a:cubicBezTo>
                        <a:cubicBezTo>
                          <a:pt x="306" y="157"/>
                          <a:pt x="306" y="157"/>
                          <a:pt x="306" y="157"/>
                        </a:cubicBezTo>
                        <a:cubicBezTo>
                          <a:pt x="308" y="159"/>
                          <a:pt x="309" y="161"/>
                          <a:pt x="309" y="163"/>
                        </a:cubicBezTo>
                        <a:cubicBezTo>
                          <a:pt x="309" y="164"/>
                          <a:pt x="308" y="166"/>
                          <a:pt x="306" y="16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4" name="TextBox 87"/>
              <p:cNvSpPr txBox="1"/>
              <p:nvPr/>
            </p:nvSpPr>
            <p:spPr>
              <a:xfrm>
                <a:off x="2138855" y="2287803"/>
                <a:ext cx="1423576" cy="42612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Crop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891507" y="152042"/>
              <a:ext cx="1204379" cy="1582257"/>
              <a:chOff x="3454825" y="165018"/>
              <a:chExt cx="1866155" cy="210598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454825" y="165018"/>
                <a:ext cx="1866155" cy="2105985"/>
                <a:chOff x="4192036" y="189236"/>
                <a:chExt cx="2732231" cy="3083372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484285" y="2330871"/>
                  <a:ext cx="191914" cy="941737"/>
                </a:xfrm>
                <a:prstGeom prst="rect">
                  <a:avLst/>
                </a:prstGeom>
                <a:gradFill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4192036" y="189236"/>
                  <a:ext cx="2732231" cy="2340682"/>
                  <a:chOff x="3629444" y="170755"/>
                  <a:chExt cx="2071304" cy="1774472"/>
                </a:xfrm>
              </p:grpSpPr>
              <p:sp>
                <p:nvSpPr>
                  <p:cNvPr id="51" name="Freeform 50"/>
                  <p:cNvSpPr>
                    <a:spLocks/>
                  </p:cNvSpPr>
                  <p:nvPr/>
                </p:nvSpPr>
                <p:spPr bwMode="auto">
                  <a:xfrm>
                    <a:off x="3629444" y="170755"/>
                    <a:ext cx="2071304" cy="1774472"/>
                  </a:xfrm>
                  <a:custGeom>
                    <a:avLst/>
                    <a:gdLst>
                      <a:gd name="T0" fmla="*/ 385 w 402"/>
                      <a:gd name="T1" fmla="*/ 171 h 401"/>
                      <a:gd name="T2" fmla="*/ 385 w 402"/>
                      <a:gd name="T3" fmla="*/ 231 h 401"/>
                      <a:gd name="T4" fmla="*/ 231 w 402"/>
                      <a:gd name="T5" fmla="*/ 385 h 401"/>
                      <a:gd name="T6" fmla="*/ 171 w 402"/>
                      <a:gd name="T7" fmla="*/ 385 h 401"/>
                      <a:gd name="T8" fmla="*/ 17 w 402"/>
                      <a:gd name="T9" fmla="*/ 231 h 401"/>
                      <a:gd name="T10" fmla="*/ 17 w 402"/>
                      <a:gd name="T11" fmla="*/ 171 h 401"/>
                      <a:gd name="T12" fmla="*/ 171 w 402"/>
                      <a:gd name="T13" fmla="*/ 17 h 401"/>
                      <a:gd name="T14" fmla="*/ 231 w 402"/>
                      <a:gd name="T15" fmla="*/ 17 h 401"/>
                      <a:gd name="T16" fmla="*/ 385 w 402"/>
                      <a:gd name="T17" fmla="*/ 17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401">
                        <a:moveTo>
                          <a:pt x="385" y="171"/>
                        </a:moveTo>
                        <a:cubicBezTo>
                          <a:pt x="402" y="187"/>
                          <a:pt x="402" y="214"/>
                          <a:pt x="385" y="231"/>
                        </a:cubicBezTo>
                        <a:cubicBezTo>
                          <a:pt x="231" y="385"/>
                          <a:pt x="231" y="385"/>
                          <a:pt x="231" y="385"/>
                        </a:cubicBezTo>
                        <a:cubicBezTo>
                          <a:pt x="214" y="401"/>
                          <a:pt x="187" y="401"/>
                          <a:pt x="171" y="385"/>
                        </a:cubicBezTo>
                        <a:cubicBezTo>
                          <a:pt x="17" y="231"/>
                          <a:pt x="17" y="231"/>
                          <a:pt x="17" y="231"/>
                        </a:cubicBezTo>
                        <a:cubicBezTo>
                          <a:pt x="0" y="214"/>
                          <a:pt x="0" y="187"/>
                          <a:pt x="17" y="171"/>
                        </a:cubicBezTo>
                        <a:cubicBezTo>
                          <a:pt x="171" y="17"/>
                          <a:pt x="171" y="17"/>
                          <a:pt x="171" y="17"/>
                        </a:cubicBezTo>
                        <a:cubicBezTo>
                          <a:pt x="187" y="0"/>
                          <a:pt x="214" y="0"/>
                          <a:pt x="231" y="17"/>
                        </a:cubicBezTo>
                        <a:lnTo>
                          <a:pt x="385" y="171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3760799" y="296647"/>
                    <a:ext cx="1801787" cy="1546081"/>
                  </a:xfrm>
                  <a:custGeom>
                    <a:avLst/>
                    <a:gdLst>
                      <a:gd name="T0" fmla="*/ 323 w 326"/>
                      <a:gd name="T1" fmla="*/ 157 h 326"/>
                      <a:gd name="T2" fmla="*/ 169 w 326"/>
                      <a:gd name="T3" fmla="*/ 2 h 326"/>
                      <a:gd name="T4" fmla="*/ 163 w 326"/>
                      <a:gd name="T5" fmla="*/ 0 h 326"/>
                      <a:gd name="T6" fmla="*/ 157 w 326"/>
                      <a:gd name="T7" fmla="*/ 2 h 326"/>
                      <a:gd name="T8" fmla="*/ 3 w 326"/>
                      <a:gd name="T9" fmla="*/ 157 h 326"/>
                      <a:gd name="T10" fmla="*/ 0 w 326"/>
                      <a:gd name="T11" fmla="*/ 163 h 326"/>
                      <a:gd name="T12" fmla="*/ 3 w 326"/>
                      <a:gd name="T13" fmla="*/ 169 h 326"/>
                      <a:gd name="T14" fmla="*/ 157 w 326"/>
                      <a:gd name="T15" fmla="*/ 323 h 326"/>
                      <a:gd name="T16" fmla="*/ 163 w 326"/>
                      <a:gd name="T17" fmla="*/ 326 h 326"/>
                      <a:gd name="T18" fmla="*/ 169 w 326"/>
                      <a:gd name="T19" fmla="*/ 323 h 326"/>
                      <a:gd name="T20" fmla="*/ 323 w 326"/>
                      <a:gd name="T21" fmla="*/ 169 h 326"/>
                      <a:gd name="T22" fmla="*/ 326 w 326"/>
                      <a:gd name="T23" fmla="*/ 163 h 326"/>
                      <a:gd name="T24" fmla="*/ 323 w 326"/>
                      <a:gd name="T25" fmla="*/ 157 h 326"/>
                      <a:gd name="T26" fmla="*/ 306 w 326"/>
                      <a:gd name="T27" fmla="*/ 168 h 326"/>
                      <a:gd name="T28" fmla="*/ 168 w 326"/>
                      <a:gd name="T29" fmla="*/ 306 h 326"/>
                      <a:gd name="T30" fmla="*/ 163 w 326"/>
                      <a:gd name="T31" fmla="*/ 308 h 326"/>
                      <a:gd name="T32" fmla="*/ 157 w 326"/>
                      <a:gd name="T33" fmla="*/ 306 h 326"/>
                      <a:gd name="T34" fmla="*/ 20 w 326"/>
                      <a:gd name="T35" fmla="*/ 168 h 326"/>
                      <a:gd name="T36" fmla="*/ 17 w 326"/>
                      <a:gd name="T37" fmla="*/ 163 h 326"/>
                      <a:gd name="T38" fmla="*/ 20 w 326"/>
                      <a:gd name="T39" fmla="*/ 157 h 326"/>
                      <a:gd name="T40" fmla="*/ 157 w 326"/>
                      <a:gd name="T41" fmla="*/ 19 h 326"/>
                      <a:gd name="T42" fmla="*/ 163 w 326"/>
                      <a:gd name="T43" fmla="*/ 17 h 326"/>
                      <a:gd name="T44" fmla="*/ 168 w 326"/>
                      <a:gd name="T45" fmla="*/ 19 h 326"/>
                      <a:gd name="T46" fmla="*/ 306 w 326"/>
                      <a:gd name="T47" fmla="*/ 157 h 326"/>
                      <a:gd name="T48" fmla="*/ 309 w 326"/>
                      <a:gd name="T49" fmla="*/ 163 h 326"/>
                      <a:gd name="T50" fmla="*/ 306 w 326"/>
                      <a:gd name="T51" fmla="*/ 16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26" h="326">
                        <a:moveTo>
                          <a:pt x="323" y="157"/>
                        </a:moveTo>
                        <a:cubicBezTo>
                          <a:pt x="169" y="2"/>
                          <a:pt x="169" y="2"/>
                          <a:pt x="169" y="2"/>
                        </a:cubicBezTo>
                        <a:cubicBezTo>
                          <a:pt x="167" y="0"/>
                          <a:pt x="164" y="0"/>
                          <a:pt x="163" y="0"/>
                        </a:cubicBezTo>
                        <a:cubicBezTo>
                          <a:pt x="162" y="0"/>
                          <a:pt x="159" y="0"/>
                          <a:pt x="157" y="2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" y="158"/>
                          <a:pt x="0" y="160"/>
                          <a:pt x="0" y="163"/>
                        </a:cubicBezTo>
                        <a:cubicBezTo>
                          <a:pt x="0" y="165"/>
                          <a:pt x="1" y="167"/>
                          <a:pt x="3" y="169"/>
                        </a:cubicBezTo>
                        <a:cubicBezTo>
                          <a:pt x="157" y="323"/>
                          <a:pt x="157" y="323"/>
                          <a:pt x="157" y="323"/>
                        </a:cubicBezTo>
                        <a:cubicBezTo>
                          <a:pt x="159" y="325"/>
                          <a:pt x="162" y="326"/>
                          <a:pt x="163" y="326"/>
                        </a:cubicBezTo>
                        <a:cubicBezTo>
                          <a:pt x="164" y="326"/>
                          <a:pt x="167" y="325"/>
                          <a:pt x="169" y="323"/>
                        </a:cubicBezTo>
                        <a:cubicBezTo>
                          <a:pt x="323" y="169"/>
                          <a:pt x="323" y="169"/>
                          <a:pt x="323" y="169"/>
                        </a:cubicBezTo>
                        <a:cubicBezTo>
                          <a:pt x="325" y="167"/>
                          <a:pt x="326" y="164"/>
                          <a:pt x="326" y="163"/>
                        </a:cubicBezTo>
                        <a:cubicBezTo>
                          <a:pt x="326" y="161"/>
                          <a:pt x="325" y="159"/>
                          <a:pt x="323" y="157"/>
                        </a:cubicBezTo>
                        <a:close/>
                        <a:moveTo>
                          <a:pt x="306" y="168"/>
                        </a:move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67" y="308"/>
                          <a:pt x="164" y="308"/>
                          <a:pt x="163" y="308"/>
                        </a:cubicBezTo>
                        <a:cubicBezTo>
                          <a:pt x="162" y="308"/>
                          <a:pt x="159" y="308"/>
                          <a:pt x="157" y="306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18" y="167"/>
                          <a:pt x="17" y="165"/>
                          <a:pt x="17" y="163"/>
                        </a:cubicBezTo>
                        <a:cubicBezTo>
                          <a:pt x="17" y="161"/>
                          <a:pt x="18" y="159"/>
                          <a:pt x="20" y="157"/>
                        </a:cubicBezTo>
                        <a:cubicBezTo>
                          <a:pt x="157" y="19"/>
                          <a:pt x="157" y="19"/>
                          <a:pt x="157" y="19"/>
                        </a:cubicBezTo>
                        <a:cubicBezTo>
                          <a:pt x="159" y="17"/>
                          <a:pt x="162" y="17"/>
                          <a:pt x="163" y="17"/>
                        </a:cubicBezTo>
                        <a:cubicBezTo>
                          <a:pt x="164" y="17"/>
                          <a:pt x="167" y="17"/>
                          <a:pt x="168" y="19"/>
                        </a:cubicBezTo>
                        <a:cubicBezTo>
                          <a:pt x="306" y="157"/>
                          <a:pt x="306" y="157"/>
                          <a:pt x="306" y="157"/>
                        </a:cubicBezTo>
                        <a:cubicBezTo>
                          <a:pt x="308" y="159"/>
                          <a:pt x="309" y="161"/>
                          <a:pt x="309" y="163"/>
                        </a:cubicBezTo>
                        <a:cubicBezTo>
                          <a:pt x="309" y="164"/>
                          <a:pt x="308" y="166"/>
                          <a:pt x="306" y="16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8" name="TextBox 94"/>
              <p:cNvSpPr txBox="1"/>
              <p:nvPr/>
            </p:nvSpPr>
            <p:spPr>
              <a:xfrm>
                <a:off x="3706009" y="651962"/>
                <a:ext cx="1331440" cy="53257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Seeds &amp; Fertilizers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62396" y="0"/>
              <a:ext cx="1060152" cy="1466788"/>
              <a:chOff x="-118375" y="0"/>
              <a:chExt cx="1642678" cy="195229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9479" y="0"/>
                <a:ext cx="1361614" cy="1952295"/>
                <a:chOff x="39479" y="0"/>
                <a:chExt cx="1993536" cy="2858355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949577" y="1916618"/>
                  <a:ext cx="191914" cy="941737"/>
                </a:xfrm>
                <a:prstGeom prst="rect">
                  <a:avLst/>
                </a:prstGeom>
                <a:gradFill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39479" y="0"/>
                  <a:ext cx="1993536" cy="1989348"/>
                  <a:chOff x="39479" y="0"/>
                  <a:chExt cx="1511300" cy="1508125"/>
                </a:xfrm>
              </p:grpSpPr>
              <p:sp>
                <p:nvSpPr>
                  <p:cNvPr id="45" name="Freeform 44"/>
                  <p:cNvSpPr>
                    <a:spLocks/>
                  </p:cNvSpPr>
                  <p:nvPr/>
                </p:nvSpPr>
                <p:spPr bwMode="auto">
                  <a:xfrm>
                    <a:off x="39479" y="0"/>
                    <a:ext cx="1511300" cy="1508125"/>
                  </a:xfrm>
                  <a:custGeom>
                    <a:avLst/>
                    <a:gdLst>
                      <a:gd name="T0" fmla="*/ 385 w 402"/>
                      <a:gd name="T1" fmla="*/ 171 h 401"/>
                      <a:gd name="T2" fmla="*/ 385 w 402"/>
                      <a:gd name="T3" fmla="*/ 231 h 401"/>
                      <a:gd name="T4" fmla="*/ 231 w 402"/>
                      <a:gd name="T5" fmla="*/ 385 h 401"/>
                      <a:gd name="T6" fmla="*/ 171 w 402"/>
                      <a:gd name="T7" fmla="*/ 385 h 401"/>
                      <a:gd name="T8" fmla="*/ 17 w 402"/>
                      <a:gd name="T9" fmla="*/ 231 h 401"/>
                      <a:gd name="T10" fmla="*/ 17 w 402"/>
                      <a:gd name="T11" fmla="*/ 171 h 401"/>
                      <a:gd name="T12" fmla="*/ 171 w 402"/>
                      <a:gd name="T13" fmla="*/ 17 h 401"/>
                      <a:gd name="T14" fmla="*/ 231 w 402"/>
                      <a:gd name="T15" fmla="*/ 17 h 401"/>
                      <a:gd name="T16" fmla="*/ 385 w 402"/>
                      <a:gd name="T17" fmla="*/ 17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401">
                        <a:moveTo>
                          <a:pt x="385" y="171"/>
                        </a:moveTo>
                        <a:cubicBezTo>
                          <a:pt x="402" y="187"/>
                          <a:pt x="402" y="214"/>
                          <a:pt x="385" y="231"/>
                        </a:cubicBezTo>
                        <a:cubicBezTo>
                          <a:pt x="231" y="385"/>
                          <a:pt x="231" y="385"/>
                          <a:pt x="231" y="385"/>
                        </a:cubicBezTo>
                        <a:cubicBezTo>
                          <a:pt x="214" y="401"/>
                          <a:pt x="187" y="401"/>
                          <a:pt x="171" y="385"/>
                        </a:cubicBezTo>
                        <a:cubicBezTo>
                          <a:pt x="17" y="231"/>
                          <a:pt x="17" y="231"/>
                          <a:pt x="17" y="231"/>
                        </a:cubicBezTo>
                        <a:cubicBezTo>
                          <a:pt x="0" y="214"/>
                          <a:pt x="0" y="187"/>
                          <a:pt x="17" y="171"/>
                        </a:cubicBezTo>
                        <a:cubicBezTo>
                          <a:pt x="171" y="17"/>
                          <a:pt x="171" y="17"/>
                          <a:pt x="171" y="17"/>
                        </a:cubicBezTo>
                        <a:cubicBezTo>
                          <a:pt x="187" y="0"/>
                          <a:pt x="214" y="0"/>
                          <a:pt x="231" y="17"/>
                        </a:cubicBezTo>
                        <a:lnTo>
                          <a:pt x="385" y="171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182355" y="142877"/>
                    <a:ext cx="1225549" cy="1227139"/>
                  </a:xfrm>
                  <a:custGeom>
                    <a:avLst/>
                    <a:gdLst>
                      <a:gd name="T0" fmla="*/ 323 w 326"/>
                      <a:gd name="T1" fmla="*/ 157 h 326"/>
                      <a:gd name="T2" fmla="*/ 169 w 326"/>
                      <a:gd name="T3" fmla="*/ 2 h 326"/>
                      <a:gd name="T4" fmla="*/ 163 w 326"/>
                      <a:gd name="T5" fmla="*/ 0 h 326"/>
                      <a:gd name="T6" fmla="*/ 157 w 326"/>
                      <a:gd name="T7" fmla="*/ 2 h 326"/>
                      <a:gd name="T8" fmla="*/ 3 w 326"/>
                      <a:gd name="T9" fmla="*/ 157 h 326"/>
                      <a:gd name="T10" fmla="*/ 0 w 326"/>
                      <a:gd name="T11" fmla="*/ 163 h 326"/>
                      <a:gd name="T12" fmla="*/ 3 w 326"/>
                      <a:gd name="T13" fmla="*/ 169 h 326"/>
                      <a:gd name="T14" fmla="*/ 157 w 326"/>
                      <a:gd name="T15" fmla="*/ 323 h 326"/>
                      <a:gd name="T16" fmla="*/ 163 w 326"/>
                      <a:gd name="T17" fmla="*/ 326 h 326"/>
                      <a:gd name="T18" fmla="*/ 169 w 326"/>
                      <a:gd name="T19" fmla="*/ 323 h 326"/>
                      <a:gd name="T20" fmla="*/ 323 w 326"/>
                      <a:gd name="T21" fmla="*/ 169 h 326"/>
                      <a:gd name="T22" fmla="*/ 326 w 326"/>
                      <a:gd name="T23" fmla="*/ 163 h 326"/>
                      <a:gd name="T24" fmla="*/ 323 w 326"/>
                      <a:gd name="T25" fmla="*/ 157 h 326"/>
                      <a:gd name="T26" fmla="*/ 306 w 326"/>
                      <a:gd name="T27" fmla="*/ 168 h 326"/>
                      <a:gd name="T28" fmla="*/ 168 w 326"/>
                      <a:gd name="T29" fmla="*/ 306 h 326"/>
                      <a:gd name="T30" fmla="*/ 163 w 326"/>
                      <a:gd name="T31" fmla="*/ 308 h 326"/>
                      <a:gd name="T32" fmla="*/ 157 w 326"/>
                      <a:gd name="T33" fmla="*/ 306 h 326"/>
                      <a:gd name="T34" fmla="*/ 20 w 326"/>
                      <a:gd name="T35" fmla="*/ 168 h 326"/>
                      <a:gd name="T36" fmla="*/ 17 w 326"/>
                      <a:gd name="T37" fmla="*/ 163 h 326"/>
                      <a:gd name="T38" fmla="*/ 20 w 326"/>
                      <a:gd name="T39" fmla="*/ 157 h 326"/>
                      <a:gd name="T40" fmla="*/ 157 w 326"/>
                      <a:gd name="T41" fmla="*/ 19 h 326"/>
                      <a:gd name="T42" fmla="*/ 163 w 326"/>
                      <a:gd name="T43" fmla="*/ 17 h 326"/>
                      <a:gd name="T44" fmla="*/ 168 w 326"/>
                      <a:gd name="T45" fmla="*/ 19 h 326"/>
                      <a:gd name="T46" fmla="*/ 306 w 326"/>
                      <a:gd name="T47" fmla="*/ 157 h 326"/>
                      <a:gd name="T48" fmla="*/ 309 w 326"/>
                      <a:gd name="T49" fmla="*/ 163 h 326"/>
                      <a:gd name="T50" fmla="*/ 306 w 326"/>
                      <a:gd name="T51" fmla="*/ 16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26" h="326">
                        <a:moveTo>
                          <a:pt x="323" y="157"/>
                        </a:moveTo>
                        <a:cubicBezTo>
                          <a:pt x="169" y="2"/>
                          <a:pt x="169" y="2"/>
                          <a:pt x="169" y="2"/>
                        </a:cubicBezTo>
                        <a:cubicBezTo>
                          <a:pt x="167" y="0"/>
                          <a:pt x="164" y="0"/>
                          <a:pt x="163" y="0"/>
                        </a:cubicBezTo>
                        <a:cubicBezTo>
                          <a:pt x="162" y="0"/>
                          <a:pt x="159" y="0"/>
                          <a:pt x="157" y="2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" y="158"/>
                          <a:pt x="0" y="160"/>
                          <a:pt x="0" y="163"/>
                        </a:cubicBezTo>
                        <a:cubicBezTo>
                          <a:pt x="0" y="165"/>
                          <a:pt x="1" y="167"/>
                          <a:pt x="3" y="169"/>
                        </a:cubicBezTo>
                        <a:cubicBezTo>
                          <a:pt x="157" y="323"/>
                          <a:pt x="157" y="323"/>
                          <a:pt x="157" y="323"/>
                        </a:cubicBezTo>
                        <a:cubicBezTo>
                          <a:pt x="159" y="325"/>
                          <a:pt x="162" y="326"/>
                          <a:pt x="163" y="326"/>
                        </a:cubicBezTo>
                        <a:cubicBezTo>
                          <a:pt x="164" y="326"/>
                          <a:pt x="167" y="325"/>
                          <a:pt x="169" y="323"/>
                        </a:cubicBezTo>
                        <a:cubicBezTo>
                          <a:pt x="323" y="169"/>
                          <a:pt x="323" y="169"/>
                          <a:pt x="323" y="169"/>
                        </a:cubicBezTo>
                        <a:cubicBezTo>
                          <a:pt x="325" y="167"/>
                          <a:pt x="326" y="164"/>
                          <a:pt x="326" y="163"/>
                        </a:cubicBezTo>
                        <a:cubicBezTo>
                          <a:pt x="326" y="161"/>
                          <a:pt x="325" y="159"/>
                          <a:pt x="323" y="157"/>
                        </a:cubicBezTo>
                        <a:close/>
                        <a:moveTo>
                          <a:pt x="306" y="168"/>
                        </a:move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67" y="308"/>
                          <a:pt x="164" y="308"/>
                          <a:pt x="163" y="308"/>
                        </a:cubicBezTo>
                        <a:cubicBezTo>
                          <a:pt x="162" y="308"/>
                          <a:pt x="159" y="308"/>
                          <a:pt x="157" y="306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18" y="167"/>
                          <a:pt x="17" y="165"/>
                          <a:pt x="17" y="163"/>
                        </a:cubicBezTo>
                        <a:cubicBezTo>
                          <a:pt x="17" y="161"/>
                          <a:pt x="18" y="159"/>
                          <a:pt x="20" y="157"/>
                        </a:cubicBezTo>
                        <a:cubicBezTo>
                          <a:pt x="157" y="19"/>
                          <a:pt x="157" y="19"/>
                          <a:pt x="157" y="19"/>
                        </a:cubicBezTo>
                        <a:cubicBezTo>
                          <a:pt x="159" y="17"/>
                          <a:pt x="162" y="17"/>
                          <a:pt x="163" y="17"/>
                        </a:cubicBezTo>
                        <a:cubicBezTo>
                          <a:pt x="164" y="17"/>
                          <a:pt x="167" y="17"/>
                          <a:pt x="168" y="19"/>
                        </a:cubicBezTo>
                        <a:cubicBezTo>
                          <a:pt x="306" y="157"/>
                          <a:pt x="306" y="157"/>
                          <a:pt x="306" y="157"/>
                        </a:cubicBezTo>
                        <a:cubicBezTo>
                          <a:pt x="308" y="159"/>
                          <a:pt x="309" y="161"/>
                          <a:pt x="309" y="163"/>
                        </a:cubicBezTo>
                        <a:cubicBezTo>
                          <a:pt x="309" y="164"/>
                          <a:pt x="308" y="166"/>
                          <a:pt x="306" y="16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2" name="TextBox 101"/>
              <p:cNvSpPr txBox="1"/>
              <p:nvPr/>
            </p:nvSpPr>
            <p:spPr>
              <a:xfrm>
                <a:off x="-118375" y="393448"/>
                <a:ext cx="1642678" cy="57296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Start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4762273" y="578099"/>
              <a:ext cx="1287024" cy="1651715"/>
              <a:chOff x="4829469" y="607271"/>
              <a:chExt cx="1508459" cy="193589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829469" y="607271"/>
                <a:ext cx="1508459" cy="1935890"/>
                <a:chOff x="5041896" y="699499"/>
                <a:chExt cx="2208532" cy="2834335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046978" y="2592096"/>
                  <a:ext cx="191914" cy="941738"/>
                </a:xfrm>
                <a:prstGeom prst="rect">
                  <a:avLst/>
                </a:prstGeom>
                <a:gradFill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5041896" y="699499"/>
                  <a:ext cx="2208532" cy="1897390"/>
                  <a:chOff x="4879785" y="629117"/>
                  <a:chExt cx="1674289" cy="1438412"/>
                </a:xfrm>
              </p:grpSpPr>
              <p:sp>
                <p:nvSpPr>
                  <p:cNvPr id="39" name="Freeform 38"/>
                  <p:cNvSpPr>
                    <a:spLocks/>
                  </p:cNvSpPr>
                  <p:nvPr/>
                </p:nvSpPr>
                <p:spPr bwMode="auto">
                  <a:xfrm>
                    <a:off x="4879785" y="629117"/>
                    <a:ext cx="1674289" cy="1438412"/>
                  </a:xfrm>
                  <a:custGeom>
                    <a:avLst/>
                    <a:gdLst>
                      <a:gd name="T0" fmla="*/ 385 w 402"/>
                      <a:gd name="T1" fmla="*/ 171 h 401"/>
                      <a:gd name="T2" fmla="*/ 385 w 402"/>
                      <a:gd name="T3" fmla="*/ 231 h 401"/>
                      <a:gd name="T4" fmla="*/ 231 w 402"/>
                      <a:gd name="T5" fmla="*/ 385 h 401"/>
                      <a:gd name="T6" fmla="*/ 171 w 402"/>
                      <a:gd name="T7" fmla="*/ 385 h 401"/>
                      <a:gd name="T8" fmla="*/ 17 w 402"/>
                      <a:gd name="T9" fmla="*/ 231 h 401"/>
                      <a:gd name="T10" fmla="*/ 17 w 402"/>
                      <a:gd name="T11" fmla="*/ 171 h 401"/>
                      <a:gd name="T12" fmla="*/ 171 w 402"/>
                      <a:gd name="T13" fmla="*/ 17 h 401"/>
                      <a:gd name="T14" fmla="*/ 231 w 402"/>
                      <a:gd name="T15" fmla="*/ 17 h 401"/>
                      <a:gd name="T16" fmla="*/ 385 w 402"/>
                      <a:gd name="T17" fmla="*/ 17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401">
                        <a:moveTo>
                          <a:pt x="385" y="171"/>
                        </a:moveTo>
                        <a:cubicBezTo>
                          <a:pt x="402" y="187"/>
                          <a:pt x="402" y="214"/>
                          <a:pt x="385" y="231"/>
                        </a:cubicBezTo>
                        <a:cubicBezTo>
                          <a:pt x="231" y="385"/>
                          <a:pt x="231" y="385"/>
                          <a:pt x="231" y="385"/>
                        </a:cubicBezTo>
                        <a:cubicBezTo>
                          <a:pt x="214" y="401"/>
                          <a:pt x="187" y="401"/>
                          <a:pt x="171" y="385"/>
                        </a:cubicBezTo>
                        <a:cubicBezTo>
                          <a:pt x="17" y="231"/>
                          <a:pt x="17" y="231"/>
                          <a:pt x="17" y="231"/>
                        </a:cubicBezTo>
                        <a:cubicBezTo>
                          <a:pt x="0" y="214"/>
                          <a:pt x="0" y="187"/>
                          <a:pt x="17" y="171"/>
                        </a:cubicBezTo>
                        <a:cubicBezTo>
                          <a:pt x="171" y="17"/>
                          <a:pt x="171" y="17"/>
                          <a:pt x="171" y="17"/>
                        </a:cubicBezTo>
                        <a:cubicBezTo>
                          <a:pt x="187" y="0"/>
                          <a:pt x="214" y="0"/>
                          <a:pt x="231" y="17"/>
                        </a:cubicBezTo>
                        <a:lnTo>
                          <a:pt x="385" y="171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39"/>
                  <p:cNvSpPr>
                    <a:spLocks noEditPoints="1"/>
                  </p:cNvSpPr>
                  <p:nvPr/>
                </p:nvSpPr>
                <p:spPr bwMode="auto">
                  <a:xfrm>
                    <a:off x="5031054" y="759010"/>
                    <a:ext cx="1357720" cy="1170413"/>
                  </a:xfrm>
                  <a:custGeom>
                    <a:avLst/>
                    <a:gdLst>
                      <a:gd name="T0" fmla="*/ 323 w 326"/>
                      <a:gd name="T1" fmla="*/ 157 h 326"/>
                      <a:gd name="T2" fmla="*/ 169 w 326"/>
                      <a:gd name="T3" fmla="*/ 2 h 326"/>
                      <a:gd name="T4" fmla="*/ 163 w 326"/>
                      <a:gd name="T5" fmla="*/ 0 h 326"/>
                      <a:gd name="T6" fmla="*/ 157 w 326"/>
                      <a:gd name="T7" fmla="*/ 2 h 326"/>
                      <a:gd name="T8" fmla="*/ 3 w 326"/>
                      <a:gd name="T9" fmla="*/ 157 h 326"/>
                      <a:gd name="T10" fmla="*/ 0 w 326"/>
                      <a:gd name="T11" fmla="*/ 163 h 326"/>
                      <a:gd name="T12" fmla="*/ 3 w 326"/>
                      <a:gd name="T13" fmla="*/ 169 h 326"/>
                      <a:gd name="T14" fmla="*/ 157 w 326"/>
                      <a:gd name="T15" fmla="*/ 323 h 326"/>
                      <a:gd name="T16" fmla="*/ 163 w 326"/>
                      <a:gd name="T17" fmla="*/ 326 h 326"/>
                      <a:gd name="T18" fmla="*/ 169 w 326"/>
                      <a:gd name="T19" fmla="*/ 323 h 326"/>
                      <a:gd name="T20" fmla="*/ 323 w 326"/>
                      <a:gd name="T21" fmla="*/ 169 h 326"/>
                      <a:gd name="T22" fmla="*/ 326 w 326"/>
                      <a:gd name="T23" fmla="*/ 163 h 326"/>
                      <a:gd name="T24" fmla="*/ 323 w 326"/>
                      <a:gd name="T25" fmla="*/ 157 h 326"/>
                      <a:gd name="T26" fmla="*/ 306 w 326"/>
                      <a:gd name="T27" fmla="*/ 168 h 326"/>
                      <a:gd name="T28" fmla="*/ 168 w 326"/>
                      <a:gd name="T29" fmla="*/ 306 h 326"/>
                      <a:gd name="T30" fmla="*/ 163 w 326"/>
                      <a:gd name="T31" fmla="*/ 308 h 326"/>
                      <a:gd name="T32" fmla="*/ 157 w 326"/>
                      <a:gd name="T33" fmla="*/ 306 h 326"/>
                      <a:gd name="T34" fmla="*/ 20 w 326"/>
                      <a:gd name="T35" fmla="*/ 168 h 326"/>
                      <a:gd name="T36" fmla="*/ 17 w 326"/>
                      <a:gd name="T37" fmla="*/ 163 h 326"/>
                      <a:gd name="T38" fmla="*/ 20 w 326"/>
                      <a:gd name="T39" fmla="*/ 157 h 326"/>
                      <a:gd name="T40" fmla="*/ 157 w 326"/>
                      <a:gd name="T41" fmla="*/ 19 h 326"/>
                      <a:gd name="T42" fmla="*/ 163 w 326"/>
                      <a:gd name="T43" fmla="*/ 17 h 326"/>
                      <a:gd name="T44" fmla="*/ 168 w 326"/>
                      <a:gd name="T45" fmla="*/ 19 h 326"/>
                      <a:gd name="T46" fmla="*/ 306 w 326"/>
                      <a:gd name="T47" fmla="*/ 157 h 326"/>
                      <a:gd name="T48" fmla="*/ 309 w 326"/>
                      <a:gd name="T49" fmla="*/ 163 h 326"/>
                      <a:gd name="T50" fmla="*/ 306 w 326"/>
                      <a:gd name="T51" fmla="*/ 16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26" h="326">
                        <a:moveTo>
                          <a:pt x="323" y="157"/>
                        </a:moveTo>
                        <a:cubicBezTo>
                          <a:pt x="169" y="2"/>
                          <a:pt x="169" y="2"/>
                          <a:pt x="169" y="2"/>
                        </a:cubicBezTo>
                        <a:cubicBezTo>
                          <a:pt x="167" y="0"/>
                          <a:pt x="164" y="0"/>
                          <a:pt x="163" y="0"/>
                        </a:cubicBezTo>
                        <a:cubicBezTo>
                          <a:pt x="162" y="0"/>
                          <a:pt x="159" y="0"/>
                          <a:pt x="157" y="2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" y="158"/>
                          <a:pt x="0" y="160"/>
                          <a:pt x="0" y="163"/>
                        </a:cubicBezTo>
                        <a:cubicBezTo>
                          <a:pt x="0" y="165"/>
                          <a:pt x="1" y="167"/>
                          <a:pt x="3" y="169"/>
                        </a:cubicBezTo>
                        <a:cubicBezTo>
                          <a:pt x="157" y="323"/>
                          <a:pt x="157" y="323"/>
                          <a:pt x="157" y="323"/>
                        </a:cubicBezTo>
                        <a:cubicBezTo>
                          <a:pt x="159" y="325"/>
                          <a:pt x="162" y="326"/>
                          <a:pt x="163" y="326"/>
                        </a:cubicBezTo>
                        <a:cubicBezTo>
                          <a:pt x="164" y="326"/>
                          <a:pt x="167" y="325"/>
                          <a:pt x="169" y="323"/>
                        </a:cubicBezTo>
                        <a:cubicBezTo>
                          <a:pt x="323" y="169"/>
                          <a:pt x="323" y="169"/>
                          <a:pt x="323" y="169"/>
                        </a:cubicBezTo>
                        <a:cubicBezTo>
                          <a:pt x="325" y="167"/>
                          <a:pt x="326" y="164"/>
                          <a:pt x="326" y="163"/>
                        </a:cubicBezTo>
                        <a:cubicBezTo>
                          <a:pt x="326" y="161"/>
                          <a:pt x="325" y="159"/>
                          <a:pt x="323" y="157"/>
                        </a:cubicBezTo>
                        <a:close/>
                        <a:moveTo>
                          <a:pt x="306" y="168"/>
                        </a:move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67" y="308"/>
                          <a:pt x="164" y="308"/>
                          <a:pt x="163" y="308"/>
                        </a:cubicBezTo>
                        <a:cubicBezTo>
                          <a:pt x="162" y="308"/>
                          <a:pt x="159" y="308"/>
                          <a:pt x="157" y="306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18" y="167"/>
                          <a:pt x="17" y="165"/>
                          <a:pt x="17" y="163"/>
                        </a:cubicBezTo>
                        <a:cubicBezTo>
                          <a:pt x="17" y="161"/>
                          <a:pt x="18" y="159"/>
                          <a:pt x="20" y="157"/>
                        </a:cubicBezTo>
                        <a:cubicBezTo>
                          <a:pt x="157" y="19"/>
                          <a:pt x="157" y="19"/>
                          <a:pt x="157" y="19"/>
                        </a:cubicBezTo>
                        <a:cubicBezTo>
                          <a:pt x="159" y="17"/>
                          <a:pt x="162" y="17"/>
                          <a:pt x="163" y="17"/>
                        </a:cubicBezTo>
                        <a:cubicBezTo>
                          <a:pt x="164" y="17"/>
                          <a:pt x="167" y="17"/>
                          <a:pt x="168" y="19"/>
                        </a:cubicBezTo>
                        <a:cubicBezTo>
                          <a:pt x="306" y="157"/>
                          <a:pt x="306" y="157"/>
                          <a:pt x="306" y="157"/>
                        </a:cubicBezTo>
                        <a:cubicBezTo>
                          <a:pt x="308" y="159"/>
                          <a:pt x="309" y="161"/>
                          <a:pt x="309" y="163"/>
                        </a:cubicBezTo>
                        <a:cubicBezTo>
                          <a:pt x="309" y="164"/>
                          <a:pt x="308" y="166"/>
                          <a:pt x="306" y="16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" name="TextBox 49"/>
              <p:cNvSpPr txBox="1"/>
              <p:nvPr/>
            </p:nvSpPr>
            <p:spPr>
              <a:xfrm>
                <a:off x="4955532" y="958672"/>
                <a:ext cx="1189316" cy="55137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Technology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56"/>
            <p:cNvSpPr txBox="1"/>
            <p:nvPr/>
          </p:nvSpPr>
          <p:spPr>
            <a:xfrm>
              <a:off x="5521532" y="1461347"/>
              <a:ext cx="1399041" cy="9101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70707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Trainings about latest tools and techniques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Box 58"/>
            <p:cNvSpPr txBox="1"/>
            <p:nvPr/>
          </p:nvSpPr>
          <p:spPr>
            <a:xfrm>
              <a:off x="4799124" y="3889217"/>
              <a:ext cx="1589895" cy="8683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70707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Farmer is free to sale crop in market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3963044" y="2287801"/>
              <a:ext cx="1496867" cy="2523786"/>
              <a:chOff x="3963041" y="2287800"/>
              <a:chExt cx="1361614" cy="191165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963041" y="2287800"/>
                <a:ext cx="1361614" cy="1911659"/>
                <a:chOff x="3963037" y="2287801"/>
                <a:chExt cx="1993536" cy="279886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916981" y="4144924"/>
                  <a:ext cx="191914" cy="941737"/>
                </a:xfrm>
                <a:prstGeom prst="rect">
                  <a:avLst/>
                </a:prstGeom>
                <a:gradFill>
                  <a:gsLst>
                    <a:gs pos="0">
                      <a:sysClr val="windowText" lastClr="000000">
                        <a:lumMod val="75000"/>
                        <a:lumOff val="25000"/>
                        <a:shade val="30000"/>
                        <a:satMod val="115000"/>
                      </a:sysClr>
                    </a:gs>
                    <a:gs pos="50000">
                      <a:sysClr val="window" lastClr="FFFFFF"/>
                    </a:gs>
                    <a:gs pos="100000">
                      <a:sysClr val="windowText" lastClr="000000">
                        <a:lumMod val="75000"/>
                        <a:lumOff val="25000"/>
                        <a:shade val="100000"/>
                        <a:satMod val="115000"/>
                      </a:sysClr>
                    </a:gs>
                  </a:gsLst>
                  <a:lin ang="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3963037" y="2287801"/>
                  <a:ext cx="1993536" cy="1989348"/>
                  <a:chOff x="3963037" y="2287801"/>
                  <a:chExt cx="1511300" cy="1508125"/>
                </a:xfrm>
              </p:grpSpPr>
              <p:sp>
                <p:nvSpPr>
                  <p:cNvPr id="33" name="Freeform 32"/>
                  <p:cNvSpPr>
                    <a:spLocks/>
                  </p:cNvSpPr>
                  <p:nvPr/>
                </p:nvSpPr>
                <p:spPr bwMode="auto">
                  <a:xfrm>
                    <a:off x="3963037" y="2287801"/>
                    <a:ext cx="1511300" cy="1508125"/>
                  </a:xfrm>
                  <a:custGeom>
                    <a:avLst/>
                    <a:gdLst>
                      <a:gd name="T0" fmla="*/ 385 w 402"/>
                      <a:gd name="T1" fmla="*/ 171 h 401"/>
                      <a:gd name="T2" fmla="*/ 385 w 402"/>
                      <a:gd name="T3" fmla="*/ 231 h 401"/>
                      <a:gd name="T4" fmla="*/ 231 w 402"/>
                      <a:gd name="T5" fmla="*/ 385 h 401"/>
                      <a:gd name="T6" fmla="*/ 171 w 402"/>
                      <a:gd name="T7" fmla="*/ 385 h 401"/>
                      <a:gd name="T8" fmla="*/ 17 w 402"/>
                      <a:gd name="T9" fmla="*/ 231 h 401"/>
                      <a:gd name="T10" fmla="*/ 17 w 402"/>
                      <a:gd name="T11" fmla="*/ 171 h 401"/>
                      <a:gd name="T12" fmla="*/ 171 w 402"/>
                      <a:gd name="T13" fmla="*/ 17 h 401"/>
                      <a:gd name="T14" fmla="*/ 231 w 402"/>
                      <a:gd name="T15" fmla="*/ 17 h 401"/>
                      <a:gd name="T16" fmla="*/ 385 w 402"/>
                      <a:gd name="T17" fmla="*/ 171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2" h="401">
                        <a:moveTo>
                          <a:pt x="385" y="171"/>
                        </a:moveTo>
                        <a:cubicBezTo>
                          <a:pt x="402" y="187"/>
                          <a:pt x="402" y="214"/>
                          <a:pt x="385" y="231"/>
                        </a:cubicBezTo>
                        <a:cubicBezTo>
                          <a:pt x="231" y="385"/>
                          <a:pt x="231" y="385"/>
                          <a:pt x="231" y="385"/>
                        </a:cubicBezTo>
                        <a:cubicBezTo>
                          <a:pt x="214" y="401"/>
                          <a:pt x="187" y="401"/>
                          <a:pt x="171" y="385"/>
                        </a:cubicBezTo>
                        <a:cubicBezTo>
                          <a:pt x="17" y="231"/>
                          <a:pt x="17" y="231"/>
                          <a:pt x="17" y="231"/>
                        </a:cubicBezTo>
                        <a:cubicBezTo>
                          <a:pt x="0" y="214"/>
                          <a:pt x="0" y="187"/>
                          <a:pt x="17" y="171"/>
                        </a:cubicBezTo>
                        <a:cubicBezTo>
                          <a:pt x="171" y="17"/>
                          <a:pt x="171" y="17"/>
                          <a:pt x="171" y="17"/>
                        </a:cubicBezTo>
                        <a:cubicBezTo>
                          <a:pt x="187" y="0"/>
                          <a:pt x="214" y="0"/>
                          <a:pt x="231" y="17"/>
                        </a:cubicBezTo>
                        <a:lnTo>
                          <a:pt x="385" y="171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33"/>
                  <p:cNvSpPr>
                    <a:spLocks noEditPoints="1"/>
                  </p:cNvSpPr>
                  <p:nvPr/>
                </p:nvSpPr>
                <p:spPr bwMode="auto">
                  <a:xfrm>
                    <a:off x="4051891" y="2378192"/>
                    <a:ext cx="1333591" cy="1332108"/>
                  </a:xfrm>
                  <a:custGeom>
                    <a:avLst/>
                    <a:gdLst>
                      <a:gd name="T0" fmla="*/ 323 w 326"/>
                      <a:gd name="T1" fmla="*/ 157 h 326"/>
                      <a:gd name="T2" fmla="*/ 169 w 326"/>
                      <a:gd name="T3" fmla="*/ 2 h 326"/>
                      <a:gd name="T4" fmla="*/ 163 w 326"/>
                      <a:gd name="T5" fmla="*/ 0 h 326"/>
                      <a:gd name="T6" fmla="*/ 157 w 326"/>
                      <a:gd name="T7" fmla="*/ 2 h 326"/>
                      <a:gd name="T8" fmla="*/ 3 w 326"/>
                      <a:gd name="T9" fmla="*/ 157 h 326"/>
                      <a:gd name="T10" fmla="*/ 0 w 326"/>
                      <a:gd name="T11" fmla="*/ 163 h 326"/>
                      <a:gd name="T12" fmla="*/ 3 w 326"/>
                      <a:gd name="T13" fmla="*/ 169 h 326"/>
                      <a:gd name="T14" fmla="*/ 157 w 326"/>
                      <a:gd name="T15" fmla="*/ 323 h 326"/>
                      <a:gd name="T16" fmla="*/ 163 w 326"/>
                      <a:gd name="T17" fmla="*/ 326 h 326"/>
                      <a:gd name="T18" fmla="*/ 169 w 326"/>
                      <a:gd name="T19" fmla="*/ 323 h 326"/>
                      <a:gd name="T20" fmla="*/ 323 w 326"/>
                      <a:gd name="T21" fmla="*/ 169 h 326"/>
                      <a:gd name="T22" fmla="*/ 326 w 326"/>
                      <a:gd name="T23" fmla="*/ 163 h 326"/>
                      <a:gd name="T24" fmla="*/ 323 w 326"/>
                      <a:gd name="T25" fmla="*/ 157 h 326"/>
                      <a:gd name="T26" fmla="*/ 306 w 326"/>
                      <a:gd name="T27" fmla="*/ 168 h 326"/>
                      <a:gd name="T28" fmla="*/ 168 w 326"/>
                      <a:gd name="T29" fmla="*/ 306 h 326"/>
                      <a:gd name="T30" fmla="*/ 163 w 326"/>
                      <a:gd name="T31" fmla="*/ 308 h 326"/>
                      <a:gd name="T32" fmla="*/ 157 w 326"/>
                      <a:gd name="T33" fmla="*/ 306 h 326"/>
                      <a:gd name="T34" fmla="*/ 20 w 326"/>
                      <a:gd name="T35" fmla="*/ 168 h 326"/>
                      <a:gd name="T36" fmla="*/ 17 w 326"/>
                      <a:gd name="T37" fmla="*/ 163 h 326"/>
                      <a:gd name="T38" fmla="*/ 20 w 326"/>
                      <a:gd name="T39" fmla="*/ 157 h 326"/>
                      <a:gd name="T40" fmla="*/ 157 w 326"/>
                      <a:gd name="T41" fmla="*/ 19 h 326"/>
                      <a:gd name="T42" fmla="*/ 163 w 326"/>
                      <a:gd name="T43" fmla="*/ 17 h 326"/>
                      <a:gd name="T44" fmla="*/ 168 w 326"/>
                      <a:gd name="T45" fmla="*/ 19 h 326"/>
                      <a:gd name="T46" fmla="*/ 306 w 326"/>
                      <a:gd name="T47" fmla="*/ 157 h 326"/>
                      <a:gd name="T48" fmla="*/ 309 w 326"/>
                      <a:gd name="T49" fmla="*/ 163 h 326"/>
                      <a:gd name="T50" fmla="*/ 306 w 326"/>
                      <a:gd name="T51" fmla="*/ 16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26" h="326">
                        <a:moveTo>
                          <a:pt x="323" y="157"/>
                        </a:moveTo>
                        <a:cubicBezTo>
                          <a:pt x="169" y="2"/>
                          <a:pt x="169" y="2"/>
                          <a:pt x="169" y="2"/>
                        </a:cubicBezTo>
                        <a:cubicBezTo>
                          <a:pt x="167" y="0"/>
                          <a:pt x="164" y="0"/>
                          <a:pt x="163" y="0"/>
                        </a:cubicBezTo>
                        <a:cubicBezTo>
                          <a:pt x="162" y="0"/>
                          <a:pt x="159" y="0"/>
                          <a:pt x="157" y="2"/>
                        </a:cubicBezTo>
                        <a:cubicBezTo>
                          <a:pt x="3" y="157"/>
                          <a:pt x="3" y="157"/>
                          <a:pt x="3" y="157"/>
                        </a:cubicBezTo>
                        <a:cubicBezTo>
                          <a:pt x="1" y="158"/>
                          <a:pt x="0" y="160"/>
                          <a:pt x="0" y="163"/>
                        </a:cubicBezTo>
                        <a:cubicBezTo>
                          <a:pt x="0" y="165"/>
                          <a:pt x="1" y="167"/>
                          <a:pt x="3" y="169"/>
                        </a:cubicBezTo>
                        <a:cubicBezTo>
                          <a:pt x="157" y="323"/>
                          <a:pt x="157" y="323"/>
                          <a:pt x="157" y="323"/>
                        </a:cubicBezTo>
                        <a:cubicBezTo>
                          <a:pt x="159" y="325"/>
                          <a:pt x="162" y="326"/>
                          <a:pt x="163" y="326"/>
                        </a:cubicBezTo>
                        <a:cubicBezTo>
                          <a:pt x="164" y="326"/>
                          <a:pt x="167" y="325"/>
                          <a:pt x="169" y="323"/>
                        </a:cubicBezTo>
                        <a:cubicBezTo>
                          <a:pt x="323" y="169"/>
                          <a:pt x="323" y="169"/>
                          <a:pt x="323" y="169"/>
                        </a:cubicBezTo>
                        <a:cubicBezTo>
                          <a:pt x="325" y="167"/>
                          <a:pt x="326" y="164"/>
                          <a:pt x="326" y="163"/>
                        </a:cubicBezTo>
                        <a:cubicBezTo>
                          <a:pt x="326" y="161"/>
                          <a:pt x="325" y="159"/>
                          <a:pt x="323" y="157"/>
                        </a:cubicBezTo>
                        <a:close/>
                        <a:moveTo>
                          <a:pt x="306" y="168"/>
                        </a:moveTo>
                        <a:cubicBezTo>
                          <a:pt x="168" y="306"/>
                          <a:pt x="168" y="306"/>
                          <a:pt x="168" y="306"/>
                        </a:cubicBezTo>
                        <a:cubicBezTo>
                          <a:pt x="167" y="308"/>
                          <a:pt x="164" y="308"/>
                          <a:pt x="163" y="308"/>
                        </a:cubicBezTo>
                        <a:cubicBezTo>
                          <a:pt x="162" y="308"/>
                          <a:pt x="159" y="308"/>
                          <a:pt x="157" y="306"/>
                        </a:cubicBezTo>
                        <a:cubicBezTo>
                          <a:pt x="20" y="168"/>
                          <a:pt x="20" y="168"/>
                          <a:pt x="20" y="168"/>
                        </a:cubicBezTo>
                        <a:cubicBezTo>
                          <a:pt x="18" y="167"/>
                          <a:pt x="17" y="165"/>
                          <a:pt x="17" y="163"/>
                        </a:cubicBezTo>
                        <a:cubicBezTo>
                          <a:pt x="17" y="161"/>
                          <a:pt x="18" y="159"/>
                          <a:pt x="20" y="157"/>
                        </a:cubicBezTo>
                        <a:cubicBezTo>
                          <a:pt x="157" y="19"/>
                          <a:pt x="157" y="19"/>
                          <a:pt x="157" y="19"/>
                        </a:cubicBezTo>
                        <a:cubicBezTo>
                          <a:pt x="159" y="17"/>
                          <a:pt x="162" y="17"/>
                          <a:pt x="163" y="17"/>
                        </a:cubicBezTo>
                        <a:cubicBezTo>
                          <a:pt x="164" y="17"/>
                          <a:pt x="167" y="17"/>
                          <a:pt x="168" y="19"/>
                        </a:cubicBezTo>
                        <a:cubicBezTo>
                          <a:pt x="306" y="157"/>
                          <a:pt x="306" y="157"/>
                          <a:pt x="306" y="157"/>
                        </a:cubicBezTo>
                        <a:cubicBezTo>
                          <a:pt x="308" y="159"/>
                          <a:pt x="309" y="161"/>
                          <a:pt x="309" y="163"/>
                        </a:cubicBezTo>
                        <a:cubicBezTo>
                          <a:pt x="309" y="164"/>
                          <a:pt x="308" y="166"/>
                          <a:pt x="306" y="16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85000"/>
                      <a:lumOff val="15000"/>
                    </a:sys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" name="TextBox 61"/>
              <p:cNvSpPr txBox="1"/>
              <p:nvPr/>
            </p:nvSpPr>
            <p:spPr>
              <a:xfrm>
                <a:off x="4058656" y="2772967"/>
                <a:ext cx="1188748" cy="38391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Improved Income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4" name="Freeform 23"/>
            <p:cNvSpPr>
              <a:spLocks noChangeAspect="1"/>
            </p:cNvSpPr>
            <p:nvPr/>
          </p:nvSpPr>
          <p:spPr bwMode="auto">
            <a:xfrm rot="21110297">
              <a:off x="4211925" y="4862510"/>
              <a:ext cx="2496156" cy="913908"/>
            </a:xfrm>
            <a:custGeom>
              <a:avLst/>
              <a:gdLst>
                <a:gd name="T0" fmla="*/ 1775 w 1775"/>
                <a:gd name="T1" fmla="*/ 213 h 297"/>
                <a:gd name="T2" fmla="*/ 1443 w 1775"/>
                <a:gd name="T3" fmla="*/ 57 h 297"/>
                <a:gd name="T4" fmla="*/ 1397 w 1775"/>
                <a:gd name="T5" fmla="*/ 95 h 297"/>
                <a:gd name="T6" fmla="*/ 205 w 1775"/>
                <a:gd name="T7" fmla="*/ 0 h 297"/>
                <a:gd name="T8" fmla="*/ 0 w 1775"/>
                <a:gd name="T9" fmla="*/ 93 h 297"/>
                <a:gd name="T10" fmla="*/ 309 w 1775"/>
                <a:gd name="T11" fmla="*/ 153 h 297"/>
                <a:gd name="T12" fmla="*/ 1225 w 1775"/>
                <a:gd name="T13" fmla="*/ 235 h 297"/>
                <a:gd name="T14" fmla="*/ 1153 w 1775"/>
                <a:gd name="T15" fmla="*/ 297 h 297"/>
                <a:gd name="T16" fmla="*/ 1775 w 1775"/>
                <a:gd name="T17" fmla="*/ 213 h 297"/>
                <a:gd name="connsiteX0" fmla="*/ 10001 w 10001"/>
                <a:gd name="connsiteY0" fmla="*/ 7432 h 10260"/>
                <a:gd name="connsiteX1" fmla="*/ 8131 w 10001"/>
                <a:gd name="connsiteY1" fmla="*/ 2179 h 10260"/>
                <a:gd name="connsiteX2" fmla="*/ 7871 w 10001"/>
                <a:gd name="connsiteY2" fmla="*/ 3459 h 10260"/>
                <a:gd name="connsiteX3" fmla="*/ 1990 w 10001"/>
                <a:gd name="connsiteY3" fmla="*/ 0 h 10260"/>
                <a:gd name="connsiteX4" fmla="*/ 1 w 10001"/>
                <a:gd name="connsiteY4" fmla="*/ 3391 h 10260"/>
                <a:gd name="connsiteX5" fmla="*/ 1742 w 10001"/>
                <a:gd name="connsiteY5" fmla="*/ 5412 h 10260"/>
                <a:gd name="connsiteX6" fmla="*/ 6902 w 10001"/>
                <a:gd name="connsiteY6" fmla="*/ 8172 h 10260"/>
                <a:gd name="connsiteX7" fmla="*/ 6497 w 10001"/>
                <a:gd name="connsiteY7" fmla="*/ 10260 h 10260"/>
                <a:gd name="connsiteX8" fmla="*/ 10001 w 10001"/>
                <a:gd name="connsiteY8" fmla="*/ 7432 h 10260"/>
                <a:gd name="connsiteX0" fmla="*/ 11251 w 11251"/>
                <a:gd name="connsiteY0" fmla="*/ 7432 h 10260"/>
                <a:gd name="connsiteX1" fmla="*/ 9381 w 11251"/>
                <a:gd name="connsiteY1" fmla="*/ 2179 h 10260"/>
                <a:gd name="connsiteX2" fmla="*/ 9121 w 11251"/>
                <a:gd name="connsiteY2" fmla="*/ 3459 h 10260"/>
                <a:gd name="connsiteX3" fmla="*/ 3240 w 11251"/>
                <a:gd name="connsiteY3" fmla="*/ 0 h 10260"/>
                <a:gd name="connsiteX4" fmla="*/ 0 w 11251"/>
                <a:gd name="connsiteY4" fmla="*/ 1825 h 10260"/>
                <a:gd name="connsiteX5" fmla="*/ 2992 w 11251"/>
                <a:gd name="connsiteY5" fmla="*/ 5412 h 10260"/>
                <a:gd name="connsiteX6" fmla="*/ 8152 w 11251"/>
                <a:gd name="connsiteY6" fmla="*/ 8172 h 10260"/>
                <a:gd name="connsiteX7" fmla="*/ 7747 w 11251"/>
                <a:gd name="connsiteY7" fmla="*/ 10260 h 10260"/>
                <a:gd name="connsiteX8" fmla="*/ 11251 w 11251"/>
                <a:gd name="connsiteY8" fmla="*/ 7432 h 10260"/>
                <a:gd name="connsiteX0" fmla="*/ 11741 w 11741"/>
                <a:gd name="connsiteY0" fmla="*/ 7980 h 10260"/>
                <a:gd name="connsiteX1" fmla="*/ 9381 w 11741"/>
                <a:gd name="connsiteY1" fmla="*/ 2179 h 10260"/>
                <a:gd name="connsiteX2" fmla="*/ 9121 w 11741"/>
                <a:gd name="connsiteY2" fmla="*/ 3459 h 10260"/>
                <a:gd name="connsiteX3" fmla="*/ 3240 w 11741"/>
                <a:gd name="connsiteY3" fmla="*/ 0 h 10260"/>
                <a:gd name="connsiteX4" fmla="*/ 0 w 11741"/>
                <a:gd name="connsiteY4" fmla="*/ 1825 h 10260"/>
                <a:gd name="connsiteX5" fmla="*/ 2992 w 11741"/>
                <a:gd name="connsiteY5" fmla="*/ 5412 h 10260"/>
                <a:gd name="connsiteX6" fmla="*/ 8152 w 11741"/>
                <a:gd name="connsiteY6" fmla="*/ 8172 h 10260"/>
                <a:gd name="connsiteX7" fmla="*/ 7747 w 11741"/>
                <a:gd name="connsiteY7" fmla="*/ 10260 h 10260"/>
                <a:gd name="connsiteX8" fmla="*/ 11741 w 11741"/>
                <a:gd name="connsiteY8" fmla="*/ 7980 h 10260"/>
                <a:gd name="connsiteX0" fmla="*/ 11741 w 11741"/>
                <a:gd name="connsiteY0" fmla="*/ 7980 h 10260"/>
                <a:gd name="connsiteX1" fmla="*/ 9381 w 11741"/>
                <a:gd name="connsiteY1" fmla="*/ 2179 h 10260"/>
                <a:gd name="connsiteX2" fmla="*/ 8954 w 11741"/>
                <a:gd name="connsiteY2" fmla="*/ 5075 h 10260"/>
                <a:gd name="connsiteX3" fmla="*/ 3240 w 11741"/>
                <a:gd name="connsiteY3" fmla="*/ 0 h 10260"/>
                <a:gd name="connsiteX4" fmla="*/ 0 w 11741"/>
                <a:gd name="connsiteY4" fmla="*/ 1825 h 10260"/>
                <a:gd name="connsiteX5" fmla="*/ 2992 w 11741"/>
                <a:gd name="connsiteY5" fmla="*/ 5412 h 10260"/>
                <a:gd name="connsiteX6" fmla="*/ 8152 w 11741"/>
                <a:gd name="connsiteY6" fmla="*/ 8172 h 10260"/>
                <a:gd name="connsiteX7" fmla="*/ 7747 w 11741"/>
                <a:gd name="connsiteY7" fmla="*/ 10260 h 10260"/>
                <a:gd name="connsiteX8" fmla="*/ 11741 w 11741"/>
                <a:gd name="connsiteY8" fmla="*/ 7980 h 10260"/>
                <a:gd name="connsiteX0" fmla="*/ 11741 w 11741"/>
                <a:gd name="connsiteY0" fmla="*/ 7980 h 10260"/>
                <a:gd name="connsiteX1" fmla="*/ 9381 w 11741"/>
                <a:gd name="connsiteY1" fmla="*/ 2179 h 10260"/>
                <a:gd name="connsiteX2" fmla="*/ 9006 w 11741"/>
                <a:gd name="connsiteY2" fmla="*/ 4163 h 10260"/>
                <a:gd name="connsiteX3" fmla="*/ 3240 w 11741"/>
                <a:gd name="connsiteY3" fmla="*/ 0 h 10260"/>
                <a:gd name="connsiteX4" fmla="*/ 0 w 11741"/>
                <a:gd name="connsiteY4" fmla="*/ 1825 h 10260"/>
                <a:gd name="connsiteX5" fmla="*/ 2992 w 11741"/>
                <a:gd name="connsiteY5" fmla="*/ 5412 h 10260"/>
                <a:gd name="connsiteX6" fmla="*/ 8152 w 11741"/>
                <a:gd name="connsiteY6" fmla="*/ 8172 h 10260"/>
                <a:gd name="connsiteX7" fmla="*/ 7747 w 11741"/>
                <a:gd name="connsiteY7" fmla="*/ 10260 h 10260"/>
                <a:gd name="connsiteX8" fmla="*/ 11741 w 11741"/>
                <a:gd name="connsiteY8" fmla="*/ 7980 h 10260"/>
                <a:gd name="connsiteX0" fmla="*/ 11741 w 11741"/>
                <a:gd name="connsiteY0" fmla="*/ 7980 h 10260"/>
                <a:gd name="connsiteX1" fmla="*/ 9444 w 11741"/>
                <a:gd name="connsiteY1" fmla="*/ 1084 h 10260"/>
                <a:gd name="connsiteX2" fmla="*/ 9006 w 11741"/>
                <a:gd name="connsiteY2" fmla="*/ 4163 h 10260"/>
                <a:gd name="connsiteX3" fmla="*/ 3240 w 11741"/>
                <a:gd name="connsiteY3" fmla="*/ 0 h 10260"/>
                <a:gd name="connsiteX4" fmla="*/ 0 w 11741"/>
                <a:gd name="connsiteY4" fmla="*/ 1825 h 10260"/>
                <a:gd name="connsiteX5" fmla="*/ 2992 w 11741"/>
                <a:gd name="connsiteY5" fmla="*/ 5412 h 10260"/>
                <a:gd name="connsiteX6" fmla="*/ 8152 w 11741"/>
                <a:gd name="connsiteY6" fmla="*/ 8172 h 10260"/>
                <a:gd name="connsiteX7" fmla="*/ 7747 w 11741"/>
                <a:gd name="connsiteY7" fmla="*/ 10260 h 10260"/>
                <a:gd name="connsiteX8" fmla="*/ 11741 w 11741"/>
                <a:gd name="connsiteY8" fmla="*/ 7980 h 10260"/>
                <a:gd name="connsiteX0" fmla="*/ 11741 w 11741"/>
                <a:gd name="connsiteY0" fmla="*/ 8397 h 10677"/>
                <a:gd name="connsiteX1" fmla="*/ 9444 w 11741"/>
                <a:gd name="connsiteY1" fmla="*/ 1501 h 10677"/>
                <a:gd name="connsiteX2" fmla="*/ 9006 w 11741"/>
                <a:gd name="connsiteY2" fmla="*/ 4580 h 10677"/>
                <a:gd name="connsiteX3" fmla="*/ 3115 w 11741"/>
                <a:gd name="connsiteY3" fmla="*/ 0 h 10677"/>
                <a:gd name="connsiteX4" fmla="*/ 0 w 11741"/>
                <a:gd name="connsiteY4" fmla="*/ 2242 h 10677"/>
                <a:gd name="connsiteX5" fmla="*/ 2992 w 11741"/>
                <a:gd name="connsiteY5" fmla="*/ 5829 h 10677"/>
                <a:gd name="connsiteX6" fmla="*/ 8152 w 11741"/>
                <a:gd name="connsiteY6" fmla="*/ 8589 h 10677"/>
                <a:gd name="connsiteX7" fmla="*/ 7747 w 11741"/>
                <a:gd name="connsiteY7" fmla="*/ 10677 h 10677"/>
                <a:gd name="connsiteX8" fmla="*/ 11741 w 11741"/>
                <a:gd name="connsiteY8" fmla="*/ 8397 h 10677"/>
                <a:gd name="connsiteX0" fmla="*/ 11741 w 11741"/>
                <a:gd name="connsiteY0" fmla="*/ 8397 h 10677"/>
                <a:gd name="connsiteX1" fmla="*/ 9444 w 11741"/>
                <a:gd name="connsiteY1" fmla="*/ 1501 h 10677"/>
                <a:gd name="connsiteX2" fmla="*/ 9006 w 11741"/>
                <a:gd name="connsiteY2" fmla="*/ 4580 h 10677"/>
                <a:gd name="connsiteX3" fmla="*/ 3115 w 11741"/>
                <a:gd name="connsiteY3" fmla="*/ 0 h 10677"/>
                <a:gd name="connsiteX4" fmla="*/ 0 w 11741"/>
                <a:gd name="connsiteY4" fmla="*/ 2242 h 10677"/>
                <a:gd name="connsiteX5" fmla="*/ 2992 w 11741"/>
                <a:gd name="connsiteY5" fmla="*/ 5829 h 10677"/>
                <a:gd name="connsiteX6" fmla="*/ 8152 w 11741"/>
                <a:gd name="connsiteY6" fmla="*/ 8589 h 10677"/>
                <a:gd name="connsiteX7" fmla="*/ 7747 w 11741"/>
                <a:gd name="connsiteY7" fmla="*/ 10677 h 10677"/>
                <a:gd name="connsiteX8" fmla="*/ 11741 w 11741"/>
                <a:gd name="connsiteY8" fmla="*/ 8397 h 10677"/>
                <a:gd name="connsiteX0" fmla="*/ 11741 w 11741"/>
                <a:gd name="connsiteY0" fmla="*/ 8397 h 10677"/>
                <a:gd name="connsiteX1" fmla="*/ 9444 w 11741"/>
                <a:gd name="connsiteY1" fmla="*/ 1501 h 10677"/>
                <a:gd name="connsiteX2" fmla="*/ 8266 w 11741"/>
                <a:gd name="connsiteY2" fmla="*/ 4501 h 10677"/>
                <a:gd name="connsiteX3" fmla="*/ 3115 w 11741"/>
                <a:gd name="connsiteY3" fmla="*/ 0 h 10677"/>
                <a:gd name="connsiteX4" fmla="*/ 0 w 11741"/>
                <a:gd name="connsiteY4" fmla="*/ 2242 h 10677"/>
                <a:gd name="connsiteX5" fmla="*/ 2992 w 11741"/>
                <a:gd name="connsiteY5" fmla="*/ 5829 h 10677"/>
                <a:gd name="connsiteX6" fmla="*/ 8152 w 11741"/>
                <a:gd name="connsiteY6" fmla="*/ 8589 h 10677"/>
                <a:gd name="connsiteX7" fmla="*/ 7747 w 11741"/>
                <a:gd name="connsiteY7" fmla="*/ 10677 h 10677"/>
                <a:gd name="connsiteX8" fmla="*/ 11741 w 11741"/>
                <a:gd name="connsiteY8" fmla="*/ 8397 h 10677"/>
                <a:gd name="connsiteX0" fmla="*/ 11741 w 11741"/>
                <a:gd name="connsiteY0" fmla="*/ 8397 h 10677"/>
                <a:gd name="connsiteX1" fmla="*/ 9457 w 11741"/>
                <a:gd name="connsiteY1" fmla="*/ 493 h 10677"/>
                <a:gd name="connsiteX2" fmla="*/ 8266 w 11741"/>
                <a:gd name="connsiteY2" fmla="*/ 4501 h 10677"/>
                <a:gd name="connsiteX3" fmla="*/ 3115 w 11741"/>
                <a:gd name="connsiteY3" fmla="*/ 0 h 10677"/>
                <a:gd name="connsiteX4" fmla="*/ 0 w 11741"/>
                <a:gd name="connsiteY4" fmla="*/ 2242 h 10677"/>
                <a:gd name="connsiteX5" fmla="*/ 2992 w 11741"/>
                <a:gd name="connsiteY5" fmla="*/ 5829 h 10677"/>
                <a:gd name="connsiteX6" fmla="*/ 8152 w 11741"/>
                <a:gd name="connsiteY6" fmla="*/ 8589 h 10677"/>
                <a:gd name="connsiteX7" fmla="*/ 7747 w 11741"/>
                <a:gd name="connsiteY7" fmla="*/ 10677 h 10677"/>
                <a:gd name="connsiteX8" fmla="*/ 11741 w 11741"/>
                <a:gd name="connsiteY8" fmla="*/ 8397 h 10677"/>
                <a:gd name="connsiteX0" fmla="*/ 11741 w 11741"/>
                <a:gd name="connsiteY0" fmla="*/ 8397 h 10677"/>
                <a:gd name="connsiteX1" fmla="*/ 9457 w 11741"/>
                <a:gd name="connsiteY1" fmla="*/ 493 h 10677"/>
                <a:gd name="connsiteX2" fmla="*/ 7957 w 11741"/>
                <a:gd name="connsiteY2" fmla="*/ 5178 h 10677"/>
                <a:gd name="connsiteX3" fmla="*/ 3115 w 11741"/>
                <a:gd name="connsiteY3" fmla="*/ 0 h 10677"/>
                <a:gd name="connsiteX4" fmla="*/ 0 w 11741"/>
                <a:gd name="connsiteY4" fmla="*/ 2242 h 10677"/>
                <a:gd name="connsiteX5" fmla="*/ 2992 w 11741"/>
                <a:gd name="connsiteY5" fmla="*/ 5829 h 10677"/>
                <a:gd name="connsiteX6" fmla="*/ 8152 w 11741"/>
                <a:gd name="connsiteY6" fmla="*/ 8589 h 10677"/>
                <a:gd name="connsiteX7" fmla="*/ 7747 w 11741"/>
                <a:gd name="connsiteY7" fmla="*/ 10677 h 10677"/>
                <a:gd name="connsiteX8" fmla="*/ 11741 w 11741"/>
                <a:gd name="connsiteY8" fmla="*/ 8397 h 10677"/>
                <a:gd name="connsiteX0" fmla="*/ 11741 w 11741"/>
                <a:gd name="connsiteY0" fmla="*/ 8397 h 10677"/>
                <a:gd name="connsiteX1" fmla="*/ 9154 w 11741"/>
                <a:gd name="connsiteY1" fmla="*/ 1060 h 10677"/>
                <a:gd name="connsiteX2" fmla="*/ 7957 w 11741"/>
                <a:gd name="connsiteY2" fmla="*/ 5178 h 10677"/>
                <a:gd name="connsiteX3" fmla="*/ 3115 w 11741"/>
                <a:gd name="connsiteY3" fmla="*/ 0 h 10677"/>
                <a:gd name="connsiteX4" fmla="*/ 0 w 11741"/>
                <a:gd name="connsiteY4" fmla="*/ 2242 h 10677"/>
                <a:gd name="connsiteX5" fmla="*/ 2992 w 11741"/>
                <a:gd name="connsiteY5" fmla="*/ 5829 h 10677"/>
                <a:gd name="connsiteX6" fmla="*/ 8152 w 11741"/>
                <a:gd name="connsiteY6" fmla="*/ 8589 h 10677"/>
                <a:gd name="connsiteX7" fmla="*/ 7747 w 11741"/>
                <a:gd name="connsiteY7" fmla="*/ 10677 h 10677"/>
                <a:gd name="connsiteX8" fmla="*/ 11741 w 11741"/>
                <a:gd name="connsiteY8" fmla="*/ 8397 h 10677"/>
                <a:gd name="connsiteX0" fmla="*/ 11741 w 11741"/>
                <a:gd name="connsiteY0" fmla="*/ 8397 h 10677"/>
                <a:gd name="connsiteX1" fmla="*/ 9154 w 11741"/>
                <a:gd name="connsiteY1" fmla="*/ 1060 h 10677"/>
                <a:gd name="connsiteX2" fmla="*/ 8247 w 11741"/>
                <a:gd name="connsiteY2" fmla="*/ 4832 h 10677"/>
                <a:gd name="connsiteX3" fmla="*/ 3115 w 11741"/>
                <a:gd name="connsiteY3" fmla="*/ 0 h 10677"/>
                <a:gd name="connsiteX4" fmla="*/ 0 w 11741"/>
                <a:gd name="connsiteY4" fmla="*/ 2242 h 10677"/>
                <a:gd name="connsiteX5" fmla="*/ 2992 w 11741"/>
                <a:gd name="connsiteY5" fmla="*/ 5829 h 10677"/>
                <a:gd name="connsiteX6" fmla="*/ 8152 w 11741"/>
                <a:gd name="connsiteY6" fmla="*/ 8589 h 10677"/>
                <a:gd name="connsiteX7" fmla="*/ 7747 w 11741"/>
                <a:gd name="connsiteY7" fmla="*/ 10677 h 10677"/>
                <a:gd name="connsiteX8" fmla="*/ 11741 w 11741"/>
                <a:gd name="connsiteY8" fmla="*/ 8397 h 10677"/>
                <a:gd name="connsiteX0" fmla="*/ 11741 w 11741"/>
                <a:gd name="connsiteY0" fmla="*/ 8397 h 10677"/>
                <a:gd name="connsiteX1" fmla="*/ 9154 w 11741"/>
                <a:gd name="connsiteY1" fmla="*/ 1060 h 10677"/>
                <a:gd name="connsiteX2" fmla="*/ 8247 w 11741"/>
                <a:gd name="connsiteY2" fmla="*/ 4832 h 10677"/>
                <a:gd name="connsiteX3" fmla="*/ 3115 w 11741"/>
                <a:gd name="connsiteY3" fmla="*/ 0 h 10677"/>
                <a:gd name="connsiteX4" fmla="*/ 0 w 11741"/>
                <a:gd name="connsiteY4" fmla="*/ 2242 h 10677"/>
                <a:gd name="connsiteX5" fmla="*/ 2992 w 11741"/>
                <a:gd name="connsiteY5" fmla="*/ 5829 h 10677"/>
                <a:gd name="connsiteX6" fmla="*/ 8152 w 11741"/>
                <a:gd name="connsiteY6" fmla="*/ 8589 h 10677"/>
                <a:gd name="connsiteX7" fmla="*/ 7747 w 11741"/>
                <a:gd name="connsiteY7" fmla="*/ 10677 h 10677"/>
                <a:gd name="connsiteX8" fmla="*/ 11741 w 11741"/>
                <a:gd name="connsiteY8" fmla="*/ 8397 h 10677"/>
                <a:gd name="connsiteX0" fmla="*/ 11741 w 11741"/>
                <a:gd name="connsiteY0" fmla="*/ 8397 h 10677"/>
                <a:gd name="connsiteX1" fmla="*/ 9154 w 11741"/>
                <a:gd name="connsiteY1" fmla="*/ 1060 h 10677"/>
                <a:gd name="connsiteX2" fmla="*/ 8247 w 11741"/>
                <a:gd name="connsiteY2" fmla="*/ 4832 h 10677"/>
                <a:gd name="connsiteX3" fmla="*/ 3115 w 11741"/>
                <a:gd name="connsiteY3" fmla="*/ 0 h 10677"/>
                <a:gd name="connsiteX4" fmla="*/ 0 w 11741"/>
                <a:gd name="connsiteY4" fmla="*/ 2242 h 10677"/>
                <a:gd name="connsiteX5" fmla="*/ 3163 w 11741"/>
                <a:gd name="connsiteY5" fmla="*/ 5088 h 10677"/>
                <a:gd name="connsiteX6" fmla="*/ 8152 w 11741"/>
                <a:gd name="connsiteY6" fmla="*/ 8589 h 10677"/>
                <a:gd name="connsiteX7" fmla="*/ 7747 w 11741"/>
                <a:gd name="connsiteY7" fmla="*/ 10677 h 10677"/>
                <a:gd name="connsiteX8" fmla="*/ 11741 w 11741"/>
                <a:gd name="connsiteY8" fmla="*/ 8397 h 10677"/>
                <a:gd name="connsiteX0" fmla="*/ 11741 w 11741"/>
                <a:gd name="connsiteY0" fmla="*/ 8397 h 10677"/>
                <a:gd name="connsiteX1" fmla="*/ 9154 w 11741"/>
                <a:gd name="connsiteY1" fmla="*/ 1060 h 10677"/>
                <a:gd name="connsiteX2" fmla="*/ 8247 w 11741"/>
                <a:gd name="connsiteY2" fmla="*/ 4832 h 10677"/>
                <a:gd name="connsiteX3" fmla="*/ 3115 w 11741"/>
                <a:gd name="connsiteY3" fmla="*/ 0 h 10677"/>
                <a:gd name="connsiteX4" fmla="*/ 0 w 11741"/>
                <a:gd name="connsiteY4" fmla="*/ 2242 h 10677"/>
                <a:gd name="connsiteX5" fmla="*/ 3163 w 11741"/>
                <a:gd name="connsiteY5" fmla="*/ 5088 h 10677"/>
                <a:gd name="connsiteX6" fmla="*/ 8152 w 11741"/>
                <a:gd name="connsiteY6" fmla="*/ 8589 h 10677"/>
                <a:gd name="connsiteX7" fmla="*/ 7747 w 11741"/>
                <a:gd name="connsiteY7" fmla="*/ 10677 h 10677"/>
                <a:gd name="connsiteX8" fmla="*/ 11741 w 11741"/>
                <a:gd name="connsiteY8" fmla="*/ 8397 h 10677"/>
                <a:gd name="connsiteX0" fmla="*/ 11741 w 11741"/>
                <a:gd name="connsiteY0" fmla="*/ 8464 h 10744"/>
                <a:gd name="connsiteX1" fmla="*/ 9154 w 11741"/>
                <a:gd name="connsiteY1" fmla="*/ 1127 h 10744"/>
                <a:gd name="connsiteX2" fmla="*/ 8247 w 11741"/>
                <a:gd name="connsiteY2" fmla="*/ 4899 h 10744"/>
                <a:gd name="connsiteX3" fmla="*/ 3376 w 11741"/>
                <a:gd name="connsiteY3" fmla="*/ 0 h 10744"/>
                <a:gd name="connsiteX4" fmla="*/ 0 w 11741"/>
                <a:gd name="connsiteY4" fmla="*/ 2309 h 10744"/>
                <a:gd name="connsiteX5" fmla="*/ 3163 w 11741"/>
                <a:gd name="connsiteY5" fmla="*/ 5155 h 10744"/>
                <a:gd name="connsiteX6" fmla="*/ 8152 w 11741"/>
                <a:gd name="connsiteY6" fmla="*/ 8656 h 10744"/>
                <a:gd name="connsiteX7" fmla="*/ 7747 w 11741"/>
                <a:gd name="connsiteY7" fmla="*/ 10744 h 10744"/>
                <a:gd name="connsiteX8" fmla="*/ 11741 w 11741"/>
                <a:gd name="connsiteY8" fmla="*/ 8464 h 1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1" h="10744">
                  <a:moveTo>
                    <a:pt x="11741" y="8464"/>
                  </a:moveTo>
                  <a:cubicBezTo>
                    <a:pt x="10954" y="6530"/>
                    <a:pt x="9736" y="1721"/>
                    <a:pt x="9154" y="1127"/>
                  </a:cubicBezTo>
                  <a:cubicBezTo>
                    <a:pt x="8572" y="533"/>
                    <a:pt x="9210" y="5087"/>
                    <a:pt x="8247" y="4899"/>
                  </a:cubicBezTo>
                  <a:cubicBezTo>
                    <a:pt x="7284" y="4711"/>
                    <a:pt x="6334" y="3367"/>
                    <a:pt x="3376" y="0"/>
                  </a:cubicBezTo>
                  <a:cubicBezTo>
                    <a:pt x="1262" y="1670"/>
                    <a:pt x="35" y="1450"/>
                    <a:pt x="0" y="2309"/>
                  </a:cubicBezTo>
                  <a:cubicBezTo>
                    <a:pt x="-35" y="3168"/>
                    <a:pt x="1822" y="3783"/>
                    <a:pt x="3163" y="5155"/>
                  </a:cubicBezTo>
                  <a:cubicBezTo>
                    <a:pt x="4367" y="6387"/>
                    <a:pt x="8152" y="8656"/>
                    <a:pt x="8152" y="8656"/>
                  </a:cubicBezTo>
                  <a:lnTo>
                    <a:pt x="7747" y="10744"/>
                  </a:lnTo>
                  <a:lnTo>
                    <a:pt x="11741" y="84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5969026" y="4605628"/>
              <a:ext cx="285816" cy="603471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850505" y="4689951"/>
              <a:ext cx="338459" cy="502339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979721" y="4811588"/>
              <a:ext cx="1443921" cy="600883"/>
            </a:xfrm>
            <a:prstGeom prst="line">
              <a:avLst/>
            </a:prstGeom>
            <a:ln w="3810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051049" y="4882928"/>
              <a:ext cx="1443921" cy="600883"/>
            </a:xfrm>
            <a:prstGeom prst="line">
              <a:avLst/>
            </a:prstGeom>
            <a:ln w="38100" cmpd="sng"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42" r="18666" b="-42"/>
          <a:stretch/>
        </p:blipFill>
        <p:spPr>
          <a:xfrm>
            <a:off x="8305799" y="2875"/>
            <a:ext cx="3901555" cy="685800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108600" y="2291258"/>
            <a:ext cx="99224" cy="415235"/>
          </a:xfrm>
          <a:prstGeom prst="rect">
            <a:avLst/>
          </a:prstGeom>
          <a:gradFill>
            <a:gsLst>
              <a:gs pos="0">
                <a:sysClr val="windowText" lastClr="000000">
                  <a:lumMod val="75000"/>
                  <a:lumOff val="25000"/>
                  <a:shade val="30000"/>
                  <a:satMod val="115000"/>
                </a:sysClr>
              </a:gs>
              <a:gs pos="50000">
                <a:sysClr val="window" lastClr="FFFFFF"/>
              </a:gs>
              <a:gs pos="100000">
                <a:sysClr val="windowText" lastClr="000000">
                  <a:lumMod val="75000"/>
                  <a:lumOff val="25000"/>
                  <a:shade val="100000"/>
                  <a:satMod val="115000"/>
                </a:sys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1561403" y="1326072"/>
            <a:ext cx="1199500" cy="970722"/>
          </a:xfrm>
          <a:custGeom>
            <a:avLst/>
            <a:gdLst>
              <a:gd name="T0" fmla="*/ 385 w 402"/>
              <a:gd name="T1" fmla="*/ 171 h 401"/>
              <a:gd name="T2" fmla="*/ 385 w 402"/>
              <a:gd name="T3" fmla="*/ 231 h 401"/>
              <a:gd name="T4" fmla="*/ 231 w 402"/>
              <a:gd name="T5" fmla="*/ 385 h 401"/>
              <a:gd name="T6" fmla="*/ 171 w 402"/>
              <a:gd name="T7" fmla="*/ 385 h 401"/>
              <a:gd name="T8" fmla="*/ 17 w 402"/>
              <a:gd name="T9" fmla="*/ 231 h 401"/>
              <a:gd name="T10" fmla="*/ 17 w 402"/>
              <a:gd name="T11" fmla="*/ 171 h 401"/>
              <a:gd name="T12" fmla="*/ 171 w 402"/>
              <a:gd name="T13" fmla="*/ 17 h 401"/>
              <a:gd name="T14" fmla="*/ 231 w 402"/>
              <a:gd name="T15" fmla="*/ 17 h 401"/>
              <a:gd name="T16" fmla="*/ 385 w 402"/>
              <a:gd name="T17" fmla="*/ 17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2" h="401">
                <a:moveTo>
                  <a:pt x="385" y="171"/>
                </a:moveTo>
                <a:cubicBezTo>
                  <a:pt x="402" y="187"/>
                  <a:pt x="402" y="214"/>
                  <a:pt x="385" y="231"/>
                </a:cubicBezTo>
                <a:cubicBezTo>
                  <a:pt x="231" y="385"/>
                  <a:pt x="231" y="385"/>
                  <a:pt x="231" y="385"/>
                </a:cubicBezTo>
                <a:cubicBezTo>
                  <a:pt x="214" y="401"/>
                  <a:pt x="187" y="401"/>
                  <a:pt x="171" y="385"/>
                </a:cubicBezTo>
                <a:cubicBezTo>
                  <a:pt x="17" y="231"/>
                  <a:pt x="17" y="231"/>
                  <a:pt x="17" y="231"/>
                </a:cubicBezTo>
                <a:cubicBezTo>
                  <a:pt x="0" y="214"/>
                  <a:pt x="0" y="187"/>
                  <a:pt x="17" y="171"/>
                </a:cubicBezTo>
                <a:cubicBezTo>
                  <a:pt x="171" y="17"/>
                  <a:pt x="171" y="17"/>
                  <a:pt x="171" y="17"/>
                </a:cubicBezTo>
                <a:cubicBezTo>
                  <a:pt x="187" y="0"/>
                  <a:pt x="214" y="0"/>
                  <a:pt x="231" y="17"/>
                </a:cubicBezTo>
                <a:lnTo>
                  <a:pt x="385" y="17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1638905" y="1390943"/>
            <a:ext cx="1043422" cy="845782"/>
          </a:xfrm>
          <a:custGeom>
            <a:avLst/>
            <a:gdLst>
              <a:gd name="T0" fmla="*/ 323 w 326"/>
              <a:gd name="T1" fmla="*/ 157 h 326"/>
              <a:gd name="T2" fmla="*/ 169 w 326"/>
              <a:gd name="T3" fmla="*/ 2 h 326"/>
              <a:gd name="T4" fmla="*/ 163 w 326"/>
              <a:gd name="T5" fmla="*/ 0 h 326"/>
              <a:gd name="T6" fmla="*/ 157 w 326"/>
              <a:gd name="T7" fmla="*/ 2 h 326"/>
              <a:gd name="T8" fmla="*/ 3 w 326"/>
              <a:gd name="T9" fmla="*/ 157 h 326"/>
              <a:gd name="T10" fmla="*/ 0 w 326"/>
              <a:gd name="T11" fmla="*/ 163 h 326"/>
              <a:gd name="T12" fmla="*/ 3 w 326"/>
              <a:gd name="T13" fmla="*/ 169 h 326"/>
              <a:gd name="T14" fmla="*/ 157 w 326"/>
              <a:gd name="T15" fmla="*/ 323 h 326"/>
              <a:gd name="T16" fmla="*/ 163 w 326"/>
              <a:gd name="T17" fmla="*/ 326 h 326"/>
              <a:gd name="T18" fmla="*/ 169 w 326"/>
              <a:gd name="T19" fmla="*/ 323 h 326"/>
              <a:gd name="T20" fmla="*/ 323 w 326"/>
              <a:gd name="T21" fmla="*/ 169 h 326"/>
              <a:gd name="T22" fmla="*/ 326 w 326"/>
              <a:gd name="T23" fmla="*/ 163 h 326"/>
              <a:gd name="T24" fmla="*/ 323 w 326"/>
              <a:gd name="T25" fmla="*/ 157 h 326"/>
              <a:gd name="T26" fmla="*/ 306 w 326"/>
              <a:gd name="T27" fmla="*/ 168 h 326"/>
              <a:gd name="T28" fmla="*/ 168 w 326"/>
              <a:gd name="T29" fmla="*/ 306 h 326"/>
              <a:gd name="T30" fmla="*/ 163 w 326"/>
              <a:gd name="T31" fmla="*/ 308 h 326"/>
              <a:gd name="T32" fmla="*/ 157 w 326"/>
              <a:gd name="T33" fmla="*/ 306 h 326"/>
              <a:gd name="T34" fmla="*/ 20 w 326"/>
              <a:gd name="T35" fmla="*/ 168 h 326"/>
              <a:gd name="T36" fmla="*/ 17 w 326"/>
              <a:gd name="T37" fmla="*/ 163 h 326"/>
              <a:gd name="T38" fmla="*/ 20 w 326"/>
              <a:gd name="T39" fmla="*/ 157 h 326"/>
              <a:gd name="T40" fmla="*/ 157 w 326"/>
              <a:gd name="T41" fmla="*/ 19 h 326"/>
              <a:gd name="T42" fmla="*/ 163 w 326"/>
              <a:gd name="T43" fmla="*/ 17 h 326"/>
              <a:gd name="T44" fmla="*/ 168 w 326"/>
              <a:gd name="T45" fmla="*/ 19 h 326"/>
              <a:gd name="T46" fmla="*/ 306 w 326"/>
              <a:gd name="T47" fmla="*/ 157 h 326"/>
              <a:gd name="T48" fmla="*/ 309 w 326"/>
              <a:gd name="T49" fmla="*/ 163 h 326"/>
              <a:gd name="T50" fmla="*/ 306 w 326"/>
              <a:gd name="T51" fmla="*/ 16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26" h="326">
                <a:moveTo>
                  <a:pt x="323" y="157"/>
                </a:moveTo>
                <a:cubicBezTo>
                  <a:pt x="169" y="2"/>
                  <a:pt x="169" y="2"/>
                  <a:pt x="169" y="2"/>
                </a:cubicBezTo>
                <a:cubicBezTo>
                  <a:pt x="167" y="0"/>
                  <a:pt x="164" y="0"/>
                  <a:pt x="163" y="0"/>
                </a:cubicBezTo>
                <a:cubicBezTo>
                  <a:pt x="162" y="0"/>
                  <a:pt x="159" y="0"/>
                  <a:pt x="157" y="2"/>
                </a:cubicBezTo>
                <a:cubicBezTo>
                  <a:pt x="3" y="157"/>
                  <a:pt x="3" y="157"/>
                  <a:pt x="3" y="157"/>
                </a:cubicBezTo>
                <a:cubicBezTo>
                  <a:pt x="1" y="158"/>
                  <a:pt x="0" y="160"/>
                  <a:pt x="0" y="163"/>
                </a:cubicBezTo>
                <a:cubicBezTo>
                  <a:pt x="0" y="165"/>
                  <a:pt x="1" y="167"/>
                  <a:pt x="3" y="169"/>
                </a:cubicBezTo>
                <a:cubicBezTo>
                  <a:pt x="157" y="323"/>
                  <a:pt x="157" y="323"/>
                  <a:pt x="157" y="323"/>
                </a:cubicBezTo>
                <a:cubicBezTo>
                  <a:pt x="159" y="325"/>
                  <a:pt x="162" y="326"/>
                  <a:pt x="163" y="326"/>
                </a:cubicBezTo>
                <a:cubicBezTo>
                  <a:pt x="164" y="326"/>
                  <a:pt x="167" y="325"/>
                  <a:pt x="169" y="323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325" y="167"/>
                  <a:pt x="326" y="164"/>
                  <a:pt x="326" y="163"/>
                </a:cubicBezTo>
                <a:cubicBezTo>
                  <a:pt x="326" y="161"/>
                  <a:pt x="325" y="159"/>
                  <a:pt x="323" y="157"/>
                </a:cubicBezTo>
                <a:close/>
                <a:moveTo>
                  <a:pt x="306" y="168"/>
                </a:moveTo>
                <a:cubicBezTo>
                  <a:pt x="168" y="306"/>
                  <a:pt x="168" y="306"/>
                  <a:pt x="168" y="306"/>
                </a:cubicBezTo>
                <a:cubicBezTo>
                  <a:pt x="167" y="308"/>
                  <a:pt x="164" y="308"/>
                  <a:pt x="163" y="308"/>
                </a:cubicBezTo>
                <a:cubicBezTo>
                  <a:pt x="162" y="308"/>
                  <a:pt x="159" y="308"/>
                  <a:pt x="157" y="306"/>
                </a:cubicBezTo>
                <a:cubicBezTo>
                  <a:pt x="20" y="168"/>
                  <a:pt x="20" y="168"/>
                  <a:pt x="20" y="168"/>
                </a:cubicBezTo>
                <a:cubicBezTo>
                  <a:pt x="18" y="167"/>
                  <a:pt x="17" y="165"/>
                  <a:pt x="17" y="163"/>
                </a:cubicBezTo>
                <a:cubicBezTo>
                  <a:pt x="17" y="161"/>
                  <a:pt x="18" y="159"/>
                  <a:pt x="20" y="157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9" y="17"/>
                  <a:pt x="162" y="17"/>
                  <a:pt x="163" y="17"/>
                </a:cubicBezTo>
                <a:cubicBezTo>
                  <a:pt x="164" y="17"/>
                  <a:pt x="167" y="17"/>
                  <a:pt x="168" y="19"/>
                </a:cubicBezTo>
                <a:cubicBezTo>
                  <a:pt x="306" y="157"/>
                  <a:pt x="306" y="157"/>
                  <a:pt x="306" y="157"/>
                </a:cubicBezTo>
                <a:cubicBezTo>
                  <a:pt x="308" y="159"/>
                  <a:pt x="309" y="161"/>
                  <a:pt x="309" y="163"/>
                </a:cubicBezTo>
                <a:cubicBezTo>
                  <a:pt x="309" y="164"/>
                  <a:pt x="308" y="166"/>
                  <a:pt x="306" y="168"/>
                </a:cubicBez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94"/>
          <p:cNvSpPr txBox="1"/>
          <p:nvPr/>
        </p:nvSpPr>
        <p:spPr>
          <a:xfrm>
            <a:off x="1663752" y="1619820"/>
            <a:ext cx="1007860" cy="3438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Land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Box 165"/>
          <p:cNvSpPr txBox="1"/>
          <p:nvPr/>
        </p:nvSpPr>
        <p:spPr>
          <a:xfrm rot="155264">
            <a:off x="2108704" y="2180565"/>
            <a:ext cx="2094590" cy="6278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70707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Soil &amp; Water Testing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70707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Laser Leveling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" y="100346"/>
            <a:ext cx="1452683" cy="10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12365" b="22222"/>
          <a:stretch/>
        </p:blipFill>
        <p:spPr>
          <a:xfrm>
            <a:off x="4800601" y="3886199"/>
            <a:ext cx="3428999" cy="2968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86200"/>
            <a:ext cx="4800600" cy="2968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86198"/>
            <a:ext cx="3962400" cy="29718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905000"/>
            <a:ext cx="2565399" cy="1977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19514"/>
            <a:ext cx="2362200" cy="1977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8" y="1905000"/>
            <a:ext cx="2309812" cy="19938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01370"/>
            <a:ext cx="1728788" cy="1995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99553"/>
            <a:ext cx="1766887" cy="19902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9553"/>
            <a:ext cx="1523999" cy="19793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15220" y="244442"/>
            <a:ext cx="7338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</a:rPr>
              <a:t>THANK YOU</a:t>
            </a:r>
            <a:endParaRPr lang="en-US" sz="8800" b="1" dirty="0">
              <a:solidFill>
                <a:srgbClr val="00B05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" y="126147"/>
            <a:ext cx="2141859" cy="15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84400</TotalTime>
  <Words>382</Words>
  <Application>Microsoft Office PowerPoint</Application>
  <PresentationFormat>Custom</PresentationFormat>
  <Paragraphs>95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Interest-free Agriculture E-Credit Scheme  “Empowerment of Kissan through  Financial &amp; Digital Inclusion”  by</vt:lpstr>
      <vt:lpstr>Salient Features</vt:lpstr>
      <vt:lpstr>Objective of Project</vt:lpstr>
      <vt:lpstr>Loan Process</vt:lpstr>
      <vt:lpstr>Digital Inclusion</vt:lpstr>
      <vt:lpstr>  Progress   as of November, 2018</vt:lpstr>
      <vt:lpstr>   Major  Achievements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PISC -AKHUWAT SELF EMPOYEMENT SCHEME (An initiative by Government of the Punjab)</dc:title>
  <dc:creator>Admin</dc:creator>
  <cp:lastModifiedBy>Dusit Guest</cp:lastModifiedBy>
  <cp:revision>2044</cp:revision>
  <cp:lastPrinted>2015-12-28T12:38:25Z</cp:lastPrinted>
  <dcterms:created xsi:type="dcterms:W3CDTF">2006-08-16T00:00:00Z</dcterms:created>
  <dcterms:modified xsi:type="dcterms:W3CDTF">2018-11-25T07:18:44Z</dcterms:modified>
</cp:coreProperties>
</file>